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6" r:id="rId2"/>
    <p:sldId id="257" r:id="rId3"/>
    <p:sldId id="258" r:id="rId4"/>
    <p:sldId id="260" r:id="rId5"/>
    <p:sldId id="261" r:id="rId6"/>
    <p:sldId id="262" r:id="rId7"/>
    <p:sldId id="263" r:id="rId8"/>
    <p:sldId id="264" r:id="rId9"/>
    <p:sldId id="265" r:id="rId10"/>
    <p:sldId id="266" r:id="rId11"/>
    <p:sldId id="268" r:id="rId12"/>
    <p:sldId id="270" r:id="rId13"/>
    <p:sldId id="267"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0" r:id="rId36"/>
    <p:sldId id="292" r:id="rId37"/>
    <p:sldId id="293" r:id="rId38"/>
    <p:sldId id="294" r:id="rId39"/>
    <p:sldId id="29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2F52"/>
    <a:srgbClr val="E3A856"/>
    <a:srgbClr val="00487B"/>
    <a:srgbClr val="007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6292" autoAdjust="0"/>
    <p:restoredTop sz="94694" autoAdjust="0"/>
  </p:normalViewPr>
  <p:slideViewPr>
    <p:cSldViewPr snapToGrid="0" showGuides="1">
      <p:cViewPr>
        <p:scale>
          <a:sx n="75" d="100"/>
          <a:sy n="75" d="100"/>
        </p:scale>
        <p:origin x="-85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showGuides="1">
      <p:cViewPr varScale="1">
        <p:scale>
          <a:sx n="110" d="100"/>
          <a:sy n="110" d="100"/>
        </p:scale>
        <p:origin x="-328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 Id="rId3"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image" Target="../media/image5.emf"/><Relationship Id="rId2"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1" Type="http://schemas.openxmlformats.org/officeDocument/2006/relationships/image" Target="../media/image12.emf"/><Relationship Id="rId2"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5.emf"/><Relationship Id="rId5" Type="http://schemas.openxmlformats.org/officeDocument/2006/relationships/image" Target="../media/image16.emf"/><Relationship Id="rId1" Type="http://schemas.openxmlformats.org/officeDocument/2006/relationships/image" Target="../media/image12.emf"/><Relationship Id="rId2"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5.emf"/><Relationship Id="rId5" Type="http://schemas.openxmlformats.org/officeDocument/2006/relationships/image" Target="../media/image16.emf"/><Relationship Id="rId1" Type="http://schemas.openxmlformats.org/officeDocument/2006/relationships/image" Target="../media/image12.emf"/><Relationship Id="rId2"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15.emf"/><Relationship Id="rId5" Type="http://schemas.openxmlformats.org/officeDocument/2006/relationships/image" Target="../media/image16.emf"/><Relationship Id="rId1" Type="http://schemas.openxmlformats.org/officeDocument/2006/relationships/image" Target="../media/image12.emf"/><Relationship Id="rId2"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900" dirty="0" smtClean="0">
                <a:latin typeface="Palatino Linotype"/>
                <a:cs typeface="Palatino Linotype"/>
              </a:rPr>
              <a:t>Gerald R. Ford School of Public Policy</a:t>
            </a:r>
          </a:p>
          <a:p>
            <a:r>
              <a:rPr lang="en-US" sz="900" dirty="0" smtClean="0">
                <a:latin typeface="Palatino Linotype"/>
                <a:cs typeface="Palatino Linotype"/>
              </a:rPr>
              <a:t>University of Michigan</a:t>
            </a:r>
            <a:endParaRPr lang="en-US" sz="900" dirty="0">
              <a:latin typeface="Palatino Linotype"/>
              <a:cs typeface="Palatino Linotype"/>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A58143-A623-6849-A76D-ACAF1AF58A79}" type="datetimeFigureOut">
              <a:rPr lang="en-US" sz="900" smtClean="0">
                <a:latin typeface="Palatino Linotype"/>
                <a:cs typeface="Palatino Linotype"/>
              </a:rPr>
              <a:pPr/>
              <a:t>6/4/12</a:t>
            </a:fld>
            <a:endParaRPr lang="en-US" sz="900" dirty="0">
              <a:latin typeface="Palatino Linotype"/>
              <a:cs typeface="Palatino Linotype"/>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dirty="0">
              <a:latin typeface="Palatino Linotype"/>
              <a:cs typeface="Palatino Linotype"/>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432D2-3E82-2A47-AFFB-E58C23B3417F}" type="slidenum">
              <a:rPr lang="en-US" sz="900" smtClean="0">
                <a:latin typeface="Palatino Linotype"/>
                <a:cs typeface="Palatino Linotype"/>
              </a:rPr>
              <a:pPr/>
              <a:t>‹#›</a:t>
            </a:fld>
            <a:endParaRPr lang="en-US" sz="900" dirty="0">
              <a:latin typeface="Palatino Linotype"/>
              <a:cs typeface="Palatino Linotype"/>
            </a:endParaRPr>
          </a:p>
        </p:txBody>
      </p:sp>
    </p:spTree>
    <p:extLst>
      <p:ext uri="{BB962C8B-B14F-4D97-AF65-F5344CB8AC3E}">
        <p14:creationId xmlns:p14="http://schemas.microsoft.com/office/powerpoint/2010/main" val="24324858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900">
                <a:latin typeface="Palatino Linotype"/>
                <a:cs typeface="Palatino Linotype"/>
              </a:defRPr>
            </a:lvl1pPr>
          </a:lstStyle>
          <a:p>
            <a:r>
              <a:rPr lang="en-US" dirty="0" smtClean="0"/>
              <a:t>Gerald R. Ford School of Public Policy</a:t>
            </a:r>
          </a:p>
          <a:p>
            <a:r>
              <a:rPr lang="en-US" dirty="0" smtClean="0"/>
              <a:t>University of Michigan</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900">
                <a:latin typeface="Palatino Linotype"/>
                <a:cs typeface="Palatino Linotype"/>
              </a:defRPr>
            </a:lvl1pPr>
          </a:lstStyle>
          <a:p>
            <a:fld id="{1B9A3269-F13D-CA4D-9314-F31E89F86260}" type="datetimeFigureOut">
              <a:rPr lang="en-US" smtClean="0"/>
              <a:pPr/>
              <a:t>6/4/12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900">
                <a:latin typeface="Palatino Linotype"/>
                <a:cs typeface="Palatino Linotype"/>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900">
                <a:latin typeface="Palatino Linotype"/>
                <a:cs typeface="Palatino Linotype"/>
              </a:defRPr>
            </a:lvl1pPr>
          </a:lstStyle>
          <a:p>
            <a:fld id="{AE4D5416-F542-DE44-A627-1B772509D9AE}" type="slidenum">
              <a:rPr lang="en-US" smtClean="0"/>
              <a:pPr/>
              <a:t>‹#›</a:t>
            </a:fld>
            <a:endParaRPr lang="en-US" dirty="0"/>
          </a:p>
        </p:txBody>
      </p:sp>
    </p:spTree>
    <p:extLst>
      <p:ext uri="{BB962C8B-B14F-4D97-AF65-F5344CB8AC3E}">
        <p14:creationId xmlns:p14="http://schemas.microsoft.com/office/powerpoint/2010/main" val="18934209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100" kern="1200">
        <a:solidFill>
          <a:schemeClr val="tx1"/>
        </a:solidFill>
        <a:latin typeface="Palatino Linotype"/>
        <a:ea typeface="+mn-ea"/>
        <a:cs typeface="Palatino Linotype"/>
      </a:defRPr>
    </a:lvl1pPr>
    <a:lvl2pPr marL="457200" algn="l" defTabSz="457200" rtl="0" eaLnBrk="1" latinLnBrk="0" hangingPunct="1">
      <a:defRPr sz="1100" kern="1200">
        <a:solidFill>
          <a:schemeClr val="tx1"/>
        </a:solidFill>
        <a:latin typeface="Palatino Linotype"/>
        <a:ea typeface="+mn-ea"/>
        <a:cs typeface="Palatino Linotype"/>
      </a:defRPr>
    </a:lvl2pPr>
    <a:lvl3pPr marL="914400" algn="l" defTabSz="457200" rtl="0" eaLnBrk="1" latinLnBrk="0" hangingPunct="1">
      <a:defRPr sz="1100" kern="1200">
        <a:solidFill>
          <a:schemeClr val="tx1"/>
        </a:solidFill>
        <a:latin typeface="Palatino Linotype"/>
        <a:ea typeface="+mn-ea"/>
        <a:cs typeface="Palatino Linotype"/>
      </a:defRPr>
    </a:lvl3pPr>
    <a:lvl4pPr marL="1371600" algn="l" defTabSz="457200" rtl="0" eaLnBrk="1" latinLnBrk="0" hangingPunct="1">
      <a:defRPr sz="1100" kern="1200">
        <a:solidFill>
          <a:schemeClr val="tx1"/>
        </a:solidFill>
        <a:latin typeface="Palatino Linotype"/>
        <a:ea typeface="+mn-ea"/>
        <a:cs typeface="Palatino Linotype"/>
      </a:defRPr>
    </a:lvl4pPr>
    <a:lvl5pPr marL="1828800" algn="l" defTabSz="457200" rtl="0" eaLnBrk="1" latinLnBrk="0" hangingPunct="1">
      <a:defRPr sz="1100" kern="1200">
        <a:solidFill>
          <a:schemeClr val="tx1"/>
        </a:solidFill>
        <a:latin typeface="Palatino Linotype"/>
        <a:ea typeface="+mn-ea"/>
        <a:cs typeface="Palatino Linotype"/>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219200"/>
            <a:ext cx="6705600" cy="1323439"/>
          </a:xfrm>
        </p:spPr>
        <p:txBody>
          <a:bodyPr anchor="t">
            <a:spAutoFit/>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52600" y="2844224"/>
            <a:ext cx="6705600" cy="584776"/>
          </a:xfrm>
        </p:spPr>
        <p:txBody>
          <a:bodyPr/>
          <a:lstStyle>
            <a:lvl1pPr marL="0" indent="0" algn="l">
              <a:buNone/>
              <a:defRPr b="0" i="1">
                <a:solidFill>
                  <a:srgbClr val="002F52"/>
                </a:solidFill>
                <a:latin typeface="Palatino Linotype"/>
                <a:cs typeface="Palatino Linotyp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152400" y="6230660"/>
            <a:ext cx="838200" cy="308159"/>
          </a:xfrm>
          <a:prstGeom prst="rect">
            <a:avLst/>
          </a:prstGeom>
        </p:spPr>
        <p:txBody>
          <a:bodyPr/>
          <a:lstStyle>
            <a:lvl1pPr>
              <a:defRPr sz="1050">
                <a:solidFill>
                  <a:srgbClr val="002F52"/>
                </a:solidFill>
                <a:latin typeface="Palatino Linotype"/>
                <a:cs typeface="Palatino Linotype"/>
              </a:defRPr>
            </a:lvl1pPr>
          </a:lstStyle>
          <a:p>
            <a:fld id="{AAE7051F-6F99-364B-BFB3-32AB1DA31AE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609600"/>
            <a:ext cx="50292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152400" y="6230660"/>
            <a:ext cx="838200" cy="308159"/>
          </a:xfrm>
          <a:prstGeom prst="rect">
            <a:avLst/>
          </a:prstGeom>
        </p:spPr>
        <p:txBody>
          <a:bodyPr/>
          <a:lstStyle>
            <a:lvl1pPr>
              <a:defRPr sz="1050">
                <a:solidFill>
                  <a:srgbClr val="002F52"/>
                </a:solidFill>
                <a:latin typeface="Palatino Linotype"/>
                <a:cs typeface="Palatino Linotype"/>
              </a:defRPr>
            </a:lvl1pPr>
          </a:lstStyle>
          <a:p>
            <a:fld id="{AAE7051F-6F99-364B-BFB3-32AB1DA31AE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152400" y="6230660"/>
            <a:ext cx="838200" cy="308159"/>
          </a:xfrm>
          <a:prstGeom prst="rect">
            <a:avLst/>
          </a:prstGeom>
        </p:spPr>
        <p:txBody>
          <a:bodyPr/>
          <a:lstStyle>
            <a:lvl1pPr>
              <a:defRPr sz="1050">
                <a:solidFill>
                  <a:srgbClr val="002F52"/>
                </a:solidFill>
                <a:latin typeface="Palatino Linotype"/>
                <a:cs typeface="Palatino Linotype"/>
              </a:defRPr>
            </a:lvl1pPr>
          </a:lstStyle>
          <a:p>
            <a:fld id="{AAE7051F-6F99-364B-BFB3-32AB1DA31AE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4406900"/>
            <a:ext cx="6970714"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523999" y="3886200"/>
            <a:ext cx="6970713" cy="400110"/>
          </a:xfrm>
        </p:spPr>
        <p:txBody>
          <a:bodyPr anchor="b"/>
          <a:lstStyle>
            <a:lvl1pPr marL="0" indent="0">
              <a:buNone/>
              <a:defRPr sz="2000">
                <a:solidFill>
                  <a:srgbClr val="002F5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4"/>
          </p:nvPr>
        </p:nvSpPr>
        <p:spPr>
          <a:xfrm>
            <a:off x="152400" y="6230660"/>
            <a:ext cx="838200" cy="308159"/>
          </a:xfrm>
          <a:prstGeom prst="rect">
            <a:avLst/>
          </a:prstGeom>
        </p:spPr>
        <p:txBody>
          <a:bodyPr/>
          <a:lstStyle>
            <a:lvl1pPr>
              <a:defRPr sz="1050">
                <a:solidFill>
                  <a:srgbClr val="002F52"/>
                </a:solidFill>
                <a:latin typeface="Palatino Linotype"/>
                <a:cs typeface="Palatino Linotype"/>
              </a:defRPr>
            </a:lvl1pPr>
          </a:lstStyle>
          <a:p>
            <a:fld id="{AAE7051F-6F99-364B-BFB3-32AB1DA31AE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2743200"/>
            <a:ext cx="35052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81600" y="2743200"/>
            <a:ext cx="35052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52400" y="6230660"/>
            <a:ext cx="838200" cy="308159"/>
          </a:xfrm>
          <a:prstGeom prst="rect">
            <a:avLst/>
          </a:prstGeom>
        </p:spPr>
        <p:txBody>
          <a:bodyPr/>
          <a:lstStyle>
            <a:lvl1pPr>
              <a:defRPr sz="1050">
                <a:solidFill>
                  <a:srgbClr val="002F52"/>
                </a:solidFill>
                <a:latin typeface="Palatino Linotype"/>
                <a:cs typeface="Palatino Linotype"/>
              </a:defRPr>
            </a:lvl1pPr>
          </a:lstStyle>
          <a:p>
            <a:fld id="{AAE7051F-6F99-364B-BFB3-32AB1DA31AE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7800" y="1535113"/>
            <a:ext cx="3049588" cy="830997"/>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447800" y="2447465"/>
            <a:ext cx="3049588" cy="36786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830997"/>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47465"/>
            <a:ext cx="4041775" cy="36786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152400" y="6230660"/>
            <a:ext cx="838200" cy="308159"/>
          </a:xfrm>
          <a:prstGeom prst="rect">
            <a:avLst/>
          </a:prstGeom>
        </p:spPr>
        <p:txBody>
          <a:bodyPr/>
          <a:lstStyle>
            <a:lvl1pPr>
              <a:defRPr sz="1050">
                <a:solidFill>
                  <a:srgbClr val="002F52"/>
                </a:solidFill>
                <a:latin typeface="Palatino Linotype"/>
                <a:cs typeface="Palatino Linotype"/>
              </a:defRPr>
            </a:lvl1pPr>
          </a:lstStyle>
          <a:p>
            <a:fld id="{AAE7051F-6F99-364B-BFB3-32AB1DA31AE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5"/>
          <p:cNvSpPr>
            <a:spLocks noGrp="1"/>
          </p:cNvSpPr>
          <p:nvPr>
            <p:ph type="sldNum" sz="quarter" idx="4"/>
          </p:nvPr>
        </p:nvSpPr>
        <p:spPr>
          <a:xfrm>
            <a:off x="152400" y="6230660"/>
            <a:ext cx="838200" cy="308159"/>
          </a:xfrm>
          <a:prstGeom prst="rect">
            <a:avLst/>
          </a:prstGeom>
        </p:spPr>
        <p:txBody>
          <a:bodyPr/>
          <a:lstStyle>
            <a:lvl1pPr>
              <a:defRPr sz="1050">
                <a:solidFill>
                  <a:srgbClr val="002F52"/>
                </a:solidFill>
                <a:latin typeface="Palatino Linotype"/>
                <a:cs typeface="Palatino Linotype"/>
              </a:defRPr>
            </a:lvl1pPr>
          </a:lstStyle>
          <a:p>
            <a:fld id="{AAE7051F-6F99-364B-BFB3-32AB1DA31AE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52400" y="6230660"/>
            <a:ext cx="838200" cy="308159"/>
          </a:xfrm>
          <a:prstGeom prst="rect">
            <a:avLst/>
          </a:prstGeom>
        </p:spPr>
        <p:txBody>
          <a:bodyPr/>
          <a:lstStyle>
            <a:lvl1pPr>
              <a:defRPr sz="1050">
                <a:solidFill>
                  <a:srgbClr val="002F52"/>
                </a:solidFill>
                <a:latin typeface="Palatino Linotype"/>
                <a:cs typeface="Palatino Linotype"/>
              </a:defRPr>
            </a:lvl1pPr>
          </a:lstStyle>
          <a:p>
            <a:fld id="{AAE7051F-6F99-364B-BFB3-32AB1DA31AE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654049"/>
            <a:ext cx="2017713" cy="1162050"/>
          </a:xfrm>
        </p:spPr>
        <p:txBody>
          <a:bodyPr anchor="t"/>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54049"/>
            <a:ext cx="5111750" cy="2776145"/>
          </a:xfrm>
        </p:spPr>
        <p:txBody>
          <a:bodyPr anchor="t"/>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447800" y="1816100"/>
            <a:ext cx="20177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4"/>
          </p:nvPr>
        </p:nvSpPr>
        <p:spPr>
          <a:xfrm>
            <a:off x="152400" y="6230660"/>
            <a:ext cx="838200" cy="308159"/>
          </a:xfrm>
          <a:prstGeom prst="rect">
            <a:avLst/>
          </a:prstGeom>
        </p:spPr>
        <p:txBody>
          <a:bodyPr/>
          <a:lstStyle>
            <a:lvl1pPr>
              <a:defRPr sz="1050">
                <a:solidFill>
                  <a:srgbClr val="002F52"/>
                </a:solidFill>
                <a:latin typeface="Palatino Linotype"/>
                <a:cs typeface="Palatino Linotype"/>
              </a:defRPr>
            </a:lvl1pPr>
          </a:lstStyle>
          <a:p>
            <a:fld id="{AAE7051F-6F99-364B-BFB3-32AB1DA31AE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4"/>
          </p:nvPr>
        </p:nvSpPr>
        <p:spPr>
          <a:xfrm>
            <a:off x="152400" y="6230660"/>
            <a:ext cx="838200" cy="308159"/>
          </a:xfrm>
          <a:prstGeom prst="rect">
            <a:avLst/>
          </a:prstGeom>
        </p:spPr>
        <p:txBody>
          <a:bodyPr/>
          <a:lstStyle>
            <a:lvl1pPr>
              <a:defRPr sz="1050">
                <a:solidFill>
                  <a:srgbClr val="002F52"/>
                </a:solidFill>
                <a:latin typeface="Palatino Linotype"/>
                <a:cs typeface="Palatino Linotype"/>
              </a:defRPr>
            </a:lvl1pPr>
          </a:lstStyle>
          <a:p>
            <a:fld id="{AAE7051F-6F99-364B-BFB3-32AB1DA31AE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3" name="Picture 12" descr="wordmark.eps"/>
          <p:cNvPicPr>
            <a:picLocks noChangeAspect="1"/>
          </p:cNvPicPr>
          <p:nvPr/>
        </p:nvPicPr>
        <p:blipFill>
          <a:blip r:embed="rId13"/>
          <a:stretch>
            <a:fillRect/>
          </a:stretch>
        </p:blipFill>
        <p:spPr>
          <a:xfrm>
            <a:off x="6761020" y="145473"/>
            <a:ext cx="1925780" cy="235527"/>
          </a:xfrm>
          <a:prstGeom prst="rect">
            <a:avLst/>
          </a:prstGeom>
        </p:spPr>
      </p:pic>
      <p:sp>
        <p:nvSpPr>
          <p:cNvPr id="2" name="Title Placeholder 1"/>
          <p:cNvSpPr>
            <a:spLocks noGrp="1"/>
          </p:cNvSpPr>
          <p:nvPr>
            <p:ph type="title"/>
          </p:nvPr>
        </p:nvSpPr>
        <p:spPr>
          <a:xfrm>
            <a:off x="1447800" y="1320300"/>
            <a:ext cx="7239000" cy="1127166"/>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47800" y="2591949"/>
            <a:ext cx="7239000" cy="2283702"/>
          </a:xfrm>
          <a:prstGeom prst="rect">
            <a:avLst/>
          </a:prstGeom>
        </p:spPr>
        <p:txBody>
          <a:bodyPr vert="horz" wrap="square" lIns="91440" tIns="45720" rIns="91440" bIns="45720" rtlCol="0" anchor="t">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16"/>
          <p:cNvSpPr/>
          <p:nvPr/>
        </p:nvSpPr>
        <p:spPr>
          <a:xfrm rot="16200000">
            <a:off x="-2255520" y="3383280"/>
            <a:ext cx="6858001" cy="91438"/>
          </a:xfrm>
          <a:prstGeom prst="rect">
            <a:avLst/>
          </a:prstGeom>
          <a:solidFill>
            <a:srgbClr val="002F52"/>
          </a:solidFill>
          <a:ln>
            <a:noFill/>
          </a:ln>
          <a:effectLst>
            <a:innerShdw blurRad="63500" dist="50800" dir="13500000">
              <a:srgbClr val="E3A856">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rot="16200000">
            <a:off x="-2324102" y="3406139"/>
            <a:ext cx="6858003" cy="45721"/>
          </a:xfrm>
          <a:prstGeom prst="rect">
            <a:avLst/>
          </a:prstGeom>
          <a:solidFill>
            <a:srgbClr val="E3A8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400800" y="6400319"/>
            <a:ext cx="2286000" cy="276999"/>
          </a:xfrm>
          <a:prstGeom prst="rect">
            <a:avLst/>
          </a:prstGeom>
          <a:noFill/>
        </p:spPr>
        <p:txBody>
          <a:bodyPr wrap="square" rtlCol="0">
            <a:spAutoFit/>
          </a:bodyPr>
          <a:lstStyle/>
          <a:p>
            <a:pPr algn="r"/>
            <a:r>
              <a:rPr lang="en-US" sz="1200" b="0" i="0" dirty="0" err="1" smtClean="0">
                <a:solidFill>
                  <a:srgbClr val="002F52"/>
                </a:solidFill>
                <a:latin typeface="Palatino Linotype"/>
                <a:cs typeface="Palatino Linotype"/>
              </a:rPr>
              <a:t>www.fordschool.umich.edu</a:t>
            </a:r>
            <a:endParaRPr lang="en-US" sz="1200" b="0" i="0" dirty="0">
              <a:solidFill>
                <a:srgbClr val="002F52"/>
              </a:solidFill>
              <a:latin typeface="Palatino Linotype"/>
              <a:cs typeface="Palatino Linotype"/>
            </a:endParaRPr>
          </a:p>
        </p:txBody>
      </p:sp>
      <p:sp>
        <p:nvSpPr>
          <p:cNvPr id="19" name="Slide Number Placeholder 5"/>
          <p:cNvSpPr>
            <a:spLocks noGrp="1"/>
          </p:cNvSpPr>
          <p:nvPr>
            <p:ph type="sldNum" sz="quarter" idx="4"/>
          </p:nvPr>
        </p:nvSpPr>
        <p:spPr>
          <a:xfrm>
            <a:off x="152400" y="6230660"/>
            <a:ext cx="838200" cy="308159"/>
          </a:xfrm>
          <a:prstGeom prst="rect">
            <a:avLst/>
          </a:prstGeom>
        </p:spPr>
        <p:txBody>
          <a:bodyPr/>
          <a:lstStyle>
            <a:lvl1pPr>
              <a:defRPr sz="1050">
                <a:solidFill>
                  <a:srgbClr val="002F52"/>
                </a:solidFill>
                <a:latin typeface="Palatino Linotype"/>
                <a:cs typeface="Palatino Linotype"/>
              </a:defRPr>
            </a:lvl1pPr>
          </a:lstStyle>
          <a:p>
            <a:fld id="{AAE7051F-6F99-364B-BFB3-32AB1DA31AE5}" type="slidenum">
              <a:rPr lang="en-US" smtClean="0"/>
              <a:pPr/>
              <a:t>‹#›</a:t>
            </a:fld>
            <a:endParaRPr lang="en-US" dirty="0"/>
          </a:p>
        </p:txBody>
      </p:sp>
      <p:pic>
        <p:nvPicPr>
          <p:cNvPr id="4" name="Picture 3" descr="ford-school_blue-vertical.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0" y="381000"/>
            <a:ext cx="736850" cy="2971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000" b="1" i="0" kern="1200" cap="none" spc="0">
          <a:solidFill>
            <a:srgbClr val="002F52"/>
          </a:solidFill>
          <a:latin typeface="Palatino Linotype"/>
          <a:ea typeface="+mj-ea"/>
          <a:cs typeface="Palatino Linotype"/>
        </a:defRPr>
      </a:lvl1pPr>
    </p:titleStyle>
    <p:bodyStyle>
      <a:lvl1pPr marL="342900" indent="-342900" algn="l" defTabSz="457200" rtl="0" eaLnBrk="1" latinLnBrk="0" hangingPunct="1">
        <a:spcBef>
          <a:spcPct val="20000"/>
        </a:spcBef>
        <a:buFont typeface="Arial"/>
        <a:buChar char="•"/>
        <a:defRPr sz="3200" kern="1200">
          <a:solidFill>
            <a:srgbClr val="002F52"/>
          </a:solidFill>
          <a:latin typeface="Palatino Linotype"/>
          <a:ea typeface="+mn-ea"/>
          <a:cs typeface="Palatino Linotype"/>
        </a:defRPr>
      </a:lvl1pPr>
      <a:lvl2pPr marL="742950" indent="-285750" algn="l" defTabSz="457200" rtl="0" eaLnBrk="1" latinLnBrk="0" hangingPunct="1">
        <a:spcBef>
          <a:spcPct val="20000"/>
        </a:spcBef>
        <a:buFont typeface="Arial"/>
        <a:buChar char="–"/>
        <a:defRPr sz="2800" kern="1200">
          <a:solidFill>
            <a:srgbClr val="002F52"/>
          </a:solidFill>
          <a:latin typeface="Palatino Linotype"/>
          <a:ea typeface="+mn-ea"/>
          <a:cs typeface="Palatino Linotype"/>
        </a:defRPr>
      </a:lvl2pPr>
      <a:lvl3pPr marL="1143000" indent="-228600" algn="l" defTabSz="457200" rtl="0" eaLnBrk="1" latinLnBrk="0" hangingPunct="1">
        <a:spcBef>
          <a:spcPct val="20000"/>
        </a:spcBef>
        <a:buFont typeface="Arial"/>
        <a:buChar char="•"/>
        <a:defRPr sz="2400" kern="1200">
          <a:solidFill>
            <a:srgbClr val="002F52"/>
          </a:solidFill>
          <a:latin typeface="Palatino Linotype"/>
          <a:ea typeface="+mn-ea"/>
          <a:cs typeface="Palatino Linotype"/>
        </a:defRPr>
      </a:lvl3pPr>
      <a:lvl4pPr marL="1600200" indent="-228600" algn="l" defTabSz="457200" rtl="0" eaLnBrk="1" latinLnBrk="0" hangingPunct="1">
        <a:spcBef>
          <a:spcPct val="20000"/>
        </a:spcBef>
        <a:buFont typeface="Arial"/>
        <a:buChar char="–"/>
        <a:defRPr sz="2000" kern="1200">
          <a:solidFill>
            <a:srgbClr val="002F52"/>
          </a:solidFill>
          <a:latin typeface="Palatino Linotype"/>
          <a:ea typeface="+mn-ea"/>
          <a:cs typeface="Palatino Linotype"/>
        </a:defRPr>
      </a:lvl4pPr>
      <a:lvl5pPr marL="2057400" indent="-228600" algn="l" defTabSz="457200" rtl="0" eaLnBrk="1" latinLnBrk="0" hangingPunct="1">
        <a:spcBef>
          <a:spcPct val="20000"/>
        </a:spcBef>
        <a:buFont typeface="Arial"/>
        <a:buChar char="»"/>
        <a:defRPr sz="2000" kern="1200">
          <a:solidFill>
            <a:srgbClr val="002F52"/>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emf"/><Relationship Id="rId5" Type="http://schemas.openxmlformats.org/officeDocument/2006/relationships/oleObject" Target="../embeddings/oleObject4.bin"/><Relationship Id="rId6" Type="http://schemas.openxmlformats.org/officeDocument/2006/relationships/image" Target="../media/image6.emf"/><Relationship Id="rId7" Type="http://schemas.openxmlformats.org/officeDocument/2006/relationships/oleObject" Target="../embeddings/oleObject5.bin"/><Relationship Id="rId8" Type="http://schemas.openxmlformats.org/officeDocument/2006/relationships/image" Target="../media/image7.emf"/><Relationship Id="rId9" Type="http://schemas.openxmlformats.org/officeDocument/2006/relationships/oleObject" Target="../embeddings/oleObject6.bin"/><Relationship Id="rId10"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9.emf"/><Relationship Id="rId5" Type="http://schemas.openxmlformats.org/officeDocument/2006/relationships/oleObject" Target="../embeddings/oleObject8.bin"/><Relationship Id="rId6"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13.bin"/><Relationship Id="rId12" Type="http://schemas.openxmlformats.org/officeDocument/2006/relationships/oleObject" Target="../embeddings/oleObject14.bin"/><Relationship Id="rId13" Type="http://schemas.openxmlformats.org/officeDocument/2006/relationships/image" Target="../media/image16.emf"/><Relationship Id="rId14" Type="http://schemas.openxmlformats.org/officeDocument/2006/relationships/oleObject" Target="../embeddings/oleObject15.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9.bin"/><Relationship Id="rId4" Type="http://schemas.openxmlformats.org/officeDocument/2006/relationships/image" Target="../media/image12.emf"/><Relationship Id="rId5" Type="http://schemas.openxmlformats.org/officeDocument/2006/relationships/oleObject" Target="../embeddings/oleObject10.bin"/><Relationship Id="rId6" Type="http://schemas.openxmlformats.org/officeDocument/2006/relationships/image" Target="../media/image13.emf"/><Relationship Id="rId7" Type="http://schemas.openxmlformats.org/officeDocument/2006/relationships/oleObject" Target="../embeddings/oleObject11.bin"/><Relationship Id="rId8" Type="http://schemas.openxmlformats.org/officeDocument/2006/relationships/image" Target="../media/image14.emf"/><Relationship Id="rId9" Type="http://schemas.openxmlformats.org/officeDocument/2006/relationships/oleObject" Target="../embeddings/oleObject12.bin"/><Relationship Id="rId10" Type="http://schemas.openxmlformats.org/officeDocument/2006/relationships/image" Target="../media/image15.emf"/></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20.bin"/><Relationship Id="rId12" Type="http://schemas.openxmlformats.org/officeDocument/2006/relationships/oleObject" Target="../embeddings/oleObject21.bin"/><Relationship Id="rId13" Type="http://schemas.openxmlformats.org/officeDocument/2006/relationships/image" Target="../media/image16.emf"/><Relationship Id="rId14" Type="http://schemas.openxmlformats.org/officeDocument/2006/relationships/oleObject" Target="../embeddings/oleObject22.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16.bin"/><Relationship Id="rId4" Type="http://schemas.openxmlformats.org/officeDocument/2006/relationships/image" Target="../media/image12.emf"/><Relationship Id="rId5" Type="http://schemas.openxmlformats.org/officeDocument/2006/relationships/oleObject" Target="../embeddings/oleObject17.bin"/><Relationship Id="rId6" Type="http://schemas.openxmlformats.org/officeDocument/2006/relationships/image" Target="../media/image13.emf"/><Relationship Id="rId7" Type="http://schemas.openxmlformats.org/officeDocument/2006/relationships/oleObject" Target="../embeddings/oleObject18.bin"/><Relationship Id="rId8" Type="http://schemas.openxmlformats.org/officeDocument/2006/relationships/image" Target="../media/image17.emf"/><Relationship Id="rId9" Type="http://schemas.openxmlformats.org/officeDocument/2006/relationships/oleObject" Target="../embeddings/oleObject19.bin"/><Relationship Id="rId10" Type="http://schemas.openxmlformats.org/officeDocument/2006/relationships/image" Target="../media/image15.emf"/></Relationships>
</file>

<file path=ppt/slides/_rels/slide24.xml.rels><?xml version="1.0" encoding="UTF-8" standalone="yes"?>
<Relationships xmlns="http://schemas.openxmlformats.org/package/2006/relationships"><Relationship Id="rId11" Type="http://schemas.openxmlformats.org/officeDocument/2006/relationships/oleObject" Target="../embeddings/oleObject27.bin"/><Relationship Id="rId12" Type="http://schemas.openxmlformats.org/officeDocument/2006/relationships/oleObject" Target="../embeddings/oleObject28.bin"/><Relationship Id="rId13" Type="http://schemas.openxmlformats.org/officeDocument/2006/relationships/image" Target="../media/image16.emf"/><Relationship Id="rId14" Type="http://schemas.openxmlformats.org/officeDocument/2006/relationships/oleObject" Target="../embeddings/oleObject29.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23.bin"/><Relationship Id="rId4" Type="http://schemas.openxmlformats.org/officeDocument/2006/relationships/image" Target="../media/image12.emf"/><Relationship Id="rId5" Type="http://schemas.openxmlformats.org/officeDocument/2006/relationships/oleObject" Target="../embeddings/oleObject24.bin"/><Relationship Id="rId6" Type="http://schemas.openxmlformats.org/officeDocument/2006/relationships/image" Target="../media/image13.emf"/><Relationship Id="rId7" Type="http://schemas.openxmlformats.org/officeDocument/2006/relationships/oleObject" Target="../embeddings/oleObject25.bin"/><Relationship Id="rId8" Type="http://schemas.openxmlformats.org/officeDocument/2006/relationships/image" Target="../media/image18.emf"/><Relationship Id="rId9" Type="http://schemas.openxmlformats.org/officeDocument/2006/relationships/oleObject" Target="../embeddings/oleObject26.bin"/><Relationship Id="rId10" Type="http://schemas.openxmlformats.org/officeDocument/2006/relationships/image" Target="../media/image15.emf"/></Relationships>
</file>

<file path=ppt/slides/_rels/slide25.xml.rels><?xml version="1.0" encoding="UTF-8" standalone="yes"?>
<Relationships xmlns="http://schemas.openxmlformats.org/package/2006/relationships"><Relationship Id="rId11" Type="http://schemas.openxmlformats.org/officeDocument/2006/relationships/oleObject" Target="../embeddings/oleObject34.bin"/><Relationship Id="rId12" Type="http://schemas.openxmlformats.org/officeDocument/2006/relationships/oleObject" Target="../embeddings/oleObject35.bin"/><Relationship Id="rId13" Type="http://schemas.openxmlformats.org/officeDocument/2006/relationships/image" Target="../media/image16.emf"/><Relationship Id="rId14" Type="http://schemas.openxmlformats.org/officeDocument/2006/relationships/oleObject" Target="../embeddings/oleObject36.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30.bin"/><Relationship Id="rId4" Type="http://schemas.openxmlformats.org/officeDocument/2006/relationships/image" Target="../media/image12.emf"/><Relationship Id="rId5" Type="http://schemas.openxmlformats.org/officeDocument/2006/relationships/oleObject" Target="../embeddings/oleObject31.bin"/><Relationship Id="rId6" Type="http://schemas.openxmlformats.org/officeDocument/2006/relationships/image" Target="../media/image13.emf"/><Relationship Id="rId7" Type="http://schemas.openxmlformats.org/officeDocument/2006/relationships/oleObject" Target="../embeddings/oleObject32.bin"/><Relationship Id="rId8" Type="http://schemas.openxmlformats.org/officeDocument/2006/relationships/image" Target="../media/image19.emf"/><Relationship Id="rId9" Type="http://schemas.openxmlformats.org/officeDocument/2006/relationships/oleObject" Target="../embeddings/oleObject33.bin"/><Relationship Id="rId10"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image" Target="../media/image12.emf"/><Relationship Id="rId5" Type="http://schemas.openxmlformats.org/officeDocument/2006/relationships/oleObject" Target="../embeddings/oleObject38.bin"/><Relationship Id="rId6" Type="http://schemas.openxmlformats.org/officeDocument/2006/relationships/image" Target="../media/image13.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12.emf"/><Relationship Id="rId5" Type="http://schemas.openxmlformats.org/officeDocument/2006/relationships/oleObject" Target="../embeddings/oleObject40.bin"/><Relationship Id="rId6" Type="http://schemas.openxmlformats.org/officeDocument/2006/relationships/image" Target="../media/image13.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1.bin"/><Relationship Id="rId4" Type="http://schemas.openxmlformats.org/officeDocument/2006/relationships/image" Target="../media/image12.emf"/><Relationship Id="rId5" Type="http://schemas.openxmlformats.org/officeDocument/2006/relationships/oleObject" Target="../embeddings/oleObject42.bin"/><Relationship Id="rId6" Type="http://schemas.openxmlformats.org/officeDocument/2006/relationships/image" Target="../media/image13.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12.emf"/><Relationship Id="rId5" Type="http://schemas.openxmlformats.org/officeDocument/2006/relationships/oleObject" Target="../embeddings/oleObject44.bin"/><Relationship Id="rId6" Type="http://schemas.openxmlformats.org/officeDocument/2006/relationships/image" Target="../media/image13.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5.bin"/><Relationship Id="rId4" Type="http://schemas.openxmlformats.org/officeDocument/2006/relationships/image" Target="../media/image12.emf"/><Relationship Id="rId5" Type="http://schemas.openxmlformats.org/officeDocument/2006/relationships/oleObject" Target="../embeddings/oleObject46.bin"/><Relationship Id="rId6" Type="http://schemas.openxmlformats.org/officeDocument/2006/relationships/image" Target="../media/image13.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7.bin"/><Relationship Id="rId4" Type="http://schemas.openxmlformats.org/officeDocument/2006/relationships/image" Target="../media/image20.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8.bin"/><Relationship Id="rId4" Type="http://schemas.openxmlformats.org/officeDocument/2006/relationships/image" Target="../media/image12.emf"/><Relationship Id="rId5" Type="http://schemas.openxmlformats.org/officeDocument/2006/relationships/oleObject" Target="../embeddings/oleObject49.bin"/><Relationship Id="rId6" Type="http://schemas.openxmlformats.org/officeDocument/2006/relationships/image" Target="../media/image13.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21.emf"/><Relationship Id="rId5" Type="http://schemas.openxmlformats.org/officeDocument/2006/relationships/oleObject" Target="../embeddings/oleObject51.bin"/><Relationship Id="rId6" Type="http://schemas.openxmlformats.org/officeDocument/2006/relationships/image" Target="../media/image22.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2.bin"/><Relationship Id="rId4" Type="http://schemas.openxmlformats.org/officeDocument/2006/relationships/image" Target="../media/image23.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24.emf"/><Relationship Id="rId5" Type="http://schemas.openxmlformats.org/officeDocument/2006/relationships/oleObject" Target="../embeddings/oleObject54.bin"/><Relationship Id="rId6" Type="http://schemas.openxmlformats.org/officeDocument/2006/relationships/image" Target="../media/image25.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5.bin"/><Relationship Id="rId4" Type="http://schemas.openxmlformats.org/officeDocument/2006/relationships/image" Target="../media/image26.emf"/><Relationship Id="rId5" Type="http://schemas.openxmlformats.org/officeDocument/2006/relationships/oleObject" Target="../embeddings/oleObject56.bin"/><Relationship Id="rId6" Type="http://schemas.openxmlformats.org/officeDocument/2006/relationships/image" Target="../media/image27.emf"/><Relationship Id="rId7" Type="http://schemas.openxmlformats.org/officeDocument/2006/relationships/oleObject" Target="../embeddings/oleObject57.bin"/><Relationship Id="rId8" Type="http://schemas.openxmlformats.org/officeDocument/2006/relationships/image" Target="../media/image28.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838200"/>
            <a:ext cx="6705600" cy="1938992"/>
          </a:xfrm>
        </p:spPr>
        <p:txBody>
          <a:bodyPr/>
          <a:lstStyle/>
          <a:p>
            <a:pPr algn="ctr"/>
            <a:r>
              <a:rPr lang="en-US" dirty="0"/>
              <a:t>One-Way Arbitrage and Its Implications for the Foreign Exchange Markets</a:t>
            </a:r>
          </a:p>
        </p:txBody>
      </p:sp>
      <p:sp>
        <p:nvSpPr>
          <p:cNvPr id="3" name="Subtitle 2"/>
          <p:cNvSpPr>
            <a:spLocks noGrp="1"/>
          </p:cNvSpPr>
          <p:nvPr>
            <p:ph type="subTitle" idx="1"/>
          </p:nvPr>
        </p:nvSpPr>
        <p:spPr>
          <a:xfrm>
            <a:off x="1752600" y="3048000"/>
            <a:ext cx="6705600" cy="2579168"/>
          </a:xfrm>
        </p:spPr>
        <p:txBody>
          <a:bodyPr/>
          <a:lstStyle/>
          <a:p>
            <a:pPr algn="ctr"/>
            <a:r>
              <a:rPr lang="en-US" dirty="0" smtClean="0"/>
              <a:t>Alan V. Deardorff</a:t>
            </a:r>
          </a:p>
          <a:p>
            <a:pPr algn="ctr"/>
            <a:r>
              <a:rPr lang="en-US" sz="2400" dirty="0" smtClean="0"/>
              <a:t>Gerald R. Ford School of Public Policy</a:t>
            </a:r>
          </a:p>
          <a:p>
            <a:pPr algn="ctr"/>
            <a:r>
              <a:rPr lang="en-US" sz="2400" dirty="0" smtClean="0"/>
              <a:t>University of Michigan</a:t>
            </a:r>
          </a:p>
          <a:p>
            <a:pPr algn="ctr"/>
            <a:endParaRPr lang="en-US" sz="2400" dirty="0" smtClean="0"/>
          </a:p>
          <a:p>
            <a:pPr algn="ctr"/>
            <a:r>
              <a:rPr lang="en-US" sz="1800" dirty="0" smtClean="0"/>
              <a:t>For presentation at Beijing Institute of Technology</a:t>
            </a:r>
          </a:p>
          <a:p>
            <a:pPr algn="ctr"/>
            <a:r>
              <a:rPr lang="en-US" sz="1800" dirty="0" smtClean="0"/>
              <a:t>June </a:t>
            </a:r>
            <a:r>
              <a:rPr lang="en-US" sz="1800" dirty="0" smtClean="0"/>
              <a:t>8, </a:t>
            </a:r>
            <a:r>
              <a:rPr lang="en-US" sz="1800" dirty="0" smtClean="0"/>
              <a:t>2012, Beijing</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56717"/>
            <a:ext cx="7239000" cy="1127166"/>
          </a:xfrm>
        </p:spPr>
        <p:txBody>
          <a:bodyPr/>
          <a:lstStyle/>
          <a:p>
            <a:pPr lvl="0"/>
            <a:r>
              <a:rPr lang="en-US" dirty="0" smtClean="0"/>
              <a:t>The Rates (without t-costs)</a:t>
            </a:r>
          </a:p>
        </p:txBody>
      </p:sp>
      <p:sp>
        <p:nvSpPr>
          <p:cNvPr id="4" name="Slide Number Placeholder 3"/>
          <p:cNvSpPr>
            <a:spLocks noGrp="1"/>
          </p:cNvSpPr>
          <p:nvPr>
            <p:ph type="sldNum" sz="quarter" idx="4"/>
          </p:nvPr>
        </p:nvSpPr>
        <p:spPr/>
        <p:txBody>
          <a:bodyPr/>
          <a:lstStyle/>
          <a:p>
            <a:fld id="{AAE7051F-6F99-364B-BFB3-32AB1DA31AE5}" type="slidenum">
              <a:rPr lang="en-US" smtClean="0"/>
              <a:pPr/>
              <a:t>10</a:t>
            </a:fld>
            <a:endParaRPr lang="en-US" dirty="0"/>
          </a:p>
        </p:txBody>
      </p:sp>
      <p:sp>
        <p:nvSpPr>
          <p:cNvPr id="7" name="TextBox 6"/>
          <p:cNvSpPr txBox="1"/>
          <p:nvPr/>
        </p:nvSpPr>
        <p:spPr>
          <a:xfrm>
            <a:off x="2286000" y="2543032"/>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0</a:t>
            </a:r>
            <a:endParaRPr lang="en-US" sz="2400" baseline="-25000" dirty="0"/>
          </a:p>
        </p:txBody>
      </p:sp>
      <p:sp>
        <p:nvSpPr>
          <p:cNvPr id="9" name="TextBox 8"/>
          <p:cNvSpPr txBox="1"/>
          <p:nvPr/>
        </p:nvSpPr>
        <p:spPr>
          <a:xfrm>
            <a:off x="6096000" y="2543032"/>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1</a:t>
            </a:r>
            <a:endParaRPr lang="en-US" sz="2400" baseline="-25000" dirty="0"/>
          </a:p>
        </p:txBody>
      </p:sp>
      <p:sp>
        <p:nvSpPr>
          <p:cNvPr id="10" name="TextBox 9"/>
          <p:cNvSpPr txBox="1"/>
          <p:nvPr/>
        </p:nvSpPr>
        <p:spPr>
          <a:xfrm>
            <a:off x="2286000" y="4648200"/>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0</a:t>
            </a:r>
            <a:endParaRPr lang="en-US" sz="2400" baseline="-25000" dirty="0"/>
          </a:p>
        </p:txBody>
      </p:sp>
      <p:sp>
        <p:nvSpPr>
          <p:cNvPr id="11" name="TextBox 10"/>
          <p:cNvSpPr txBox="1"/>
          <p:nvPr/>
        </p:nvSpPr>
        <p:spPr>
          <a:xfrm>
            <a:off x="6096000" y="4648200"/>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1</a:t>
            </a:r>
            <a:endParaRPr lang="en-US" sz="2400" baseline="-25000" dirty="0"/>
          </a:p>
        </p:txBody>
      </p:sp>
      <p:cxnSp>
        <p:nvCxnSpPr>
          <p:cNvPr id="20" name="Straight Connector 19"/>
          <p:cNvCxnSpPr/>
          <p:nvPr/>
        </p:nvCxnSpPr>
        <p:spPr>
          <a:xfrm flipH="1">
            <a:off x="2819400" y="3004697"/>
            <a:ext cx="3200400" cy="1"/>
          </a:xfrm>
          <a:prstGeom prst="line">
            <a:avLst/>
          </a:prstGeom>
          <a:ln>
            <a:solidFill>
              <a:srgbClr val="008000"/>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657600" y="2190633"/>
            <a:ext cx="1600200" cy="369332"/>
          </a:xfrm>
          <a:prstGeom prst="rect">
            <a:avLst/>
          </a:prstGeom>
          <a:noFill/>
        </p:spPr>
        <p:txBody>
          <a:bodyPr wrap="square" rtlCol="0">
            <a:spAutoFit/>
          </a:bodyPr>
          <a:lstStyle/>
          <a:p>
            <a:pPr algn="ctr"/>
            <a:r>
              <a:rPr lang="en-US" dirty="0" smtClean="0">
                <a:solidFill>
                  <a:srgbClr val="0000FF"/>
                </a:solidFill>
              </a:rPr>
              <a:t>(1+i)</a:t>
            </a:r>
            <a:endParaRPr lang="en-US" dirty="0">
              <a:solidFill>
                <a:srgbClr val="0000FF"/>
              </a:solidFill>
            </a:endParaRPr>
          </a:p>
        </p:txBody>
      </p:sp>
      <p:cxnSp>
        <p:nvCxnSpPr>
          <p:cNvPr id="16" name="Straight Connector 15"/>
          <p:cNvCxnSpPr/>
          <p:nvPr/>
        </p:nvCxnSpPr>
        <p:spPr>
          <a:xfrm flipH="1">
            <a:off x="2819400" y="2559965"/>
            <a:ext cx="3200400" cy="0"/>
          </a:xfrm>
          <a:prstGeom prst="line">
            <a:avLst/>
          </a:prstGeom>
          <a:ln>
            <a:solidFill>
              <a:srgbClr val="0000FF"/>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657600" y="3124200"/>
            <a:ext cx="1600200" cy="369332"/>
          </a:xfrm>
          <a:prstGeom prst="rect">
            <a:avLst/>
          </a:prstGeom>
          <a:noFill/>
        </p:spPr>
        <p:txBody>
          <a:bodyPr wrap="square" rtlCol="0">
            <a:spAutoFit/>
          </a:bodyPr>
          <a:lstStyle/>
          <a:p>
            <a:pPr algn="ctr"/>
            <a:r>
              <a:rPr lang="en-US" dirty="0" smtClean="0">
                <a:solidFill>
                  <a:srgbClr val="008000"/>
                </a:solidFill>
              </a:rPr>
              <a:t>(1+i)</a:t>
            </a:r>
            <a:endParaRPr lang="en-US" dirty="0">
              <a:solidFill>
                <a:srgbClr val="008000"/>
              </a:solidFill>
            </a:endParaRPr>
          </a:p>
        </p:txBody>
      </p:sp>
      <p:sp>
        <p:nvSpPr>
          <p:cNvPr id="23" name="TextBox 22"/>
          <p:cNvSpPr txBox="1"/>
          <p:nvPr/>
        </p:nvSpPr>
        <p:spPr>
          <a:xfrm>
            <a:off x="3657600" y="2907268"/>
            <a:ext cx="1600200" cy="369332"/>
          </a:xfrm>
          <a:prstGeom prst="rect">
            <a:avLst/>
          </a:prstGeom>
          <a:noFill/>
        </p:spPr>
        <p:txBody>
          <a:bodyPr wrap="square" rtlCol="0">
            <a:spAutoFit/>
          </a:bodyPr>
          <a:lstStyle/>
          <a:p>
            <a:pPr algn="ctr"/>
            <a:r>
              <a:rPr lang="en-US" dirty="0" smtClean="0">
                <a:solidFill>
                  <a:srgbClr val="008000"/>
                </a:solidFill>
              </a:rPr>
              <a:t>1</a:t>
            </a:r>
            <a:endParaRPr lang="en-US" dirty="0">
              <a:solidFill>
                <a:srgbClr val="008000"/>
              </a:solidFill>
            </a:endParaRPr>
          </a:p>
        </p:txBody>
      </p:sp>
      <p:cxnSp>
        <p:nvCxnSpPr>
          <p:cNvPr id="28" name="Straight Connector 27"/>
          <p:cNvCxnSpPr/>
          <p:nvPr/>
        </p:nvCxnSpPr>
        <p:spPr>
          <a:xfrm flipH="1">
            <a:off x="4267200" y="3200400"/>
            <a:ext cx="381000"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6096000" y="3124200"/>
            <a:ext cx="0" cy="1447800"/>
          </a:xfrm>
          <a:prstGeom prst="line">
            <a:avLst/>
          </a:prstGeom>
          <a:ln>
            <a:solidFill>
              <a:srgbClr val="008000"/>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2819400" y="4660899"/>
            <a:ext cx="3200400" cy="1"/>
          </a:xfrm>
          <a:prstGeom prst="line">
            <a:avLst/>
          </a:prstGeom>
          <a:ln>
            <a:solidFill>
              <a:srgbClr val="008000"/>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2819400" y="5109865"/>
            <a:ext cx="3200400" cy="0"/>
          </a:xfrm>
          <a:prstGeom prst="line">
            <a:avLst/>
          </a:prstGeom>
          <a:ln>
            <a:solidFill>
              <a:srgbClr val="0000FF"/>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695700" y="5218331"/>
            <a:ext cx="1600200" cy="369332"/>
          </a:xfrm>
          <a:prstGeom prst="rect">
            <a:avLst/>
          </a:prstGeom>
          <a:noFill/>
          <a:ln>
            <a:noFill/>
          </a:ln>
        </p:spPr>
        <p:txBody>
          <a:bodyPr wrap="square" rtlCol="0">
            <a:spAutoFit/>
          </a:bodyPr>
          <a:lstStyle/>
          <a:p>
            <a:pPr algn="ctr"/>
            <a:r>
              <a:rPr lang="en-US" dirty="0" smtClean="0">
                <a:solidFill>
                  <a:srgbClr val="0000FF"/>
                </a:solidFill>
              </a:rPr>
              <a:t>(1+i*)</a:t>
            </a:r>
            <a:endParaRPr lang="en-US" dirty="0">
              <a:solidFill>
                <a:srgbClr val="0000FF"/>
              </a:solidFill>
            </a:endParaRPr>
          </a:p>
        </p:txBody>
      </p:sp>
      <p:sp>
        <p:nvSpPr>
          <p:cNvPr id="33" name="TextBox 32"/>
          <p:cNvSpPr txBox="1"/>
          <p:nvPr/>
        </p:nvSpPr>
        <p:spPr>
          <a:xfrm>
            <a:off x="3695700" y="5001399"/>
            <a:ext cx="1600200" cy="369332"/>
          </a:xfrm>
          <a:prstGeom prst="rect">
            <a:avLst/>
          </a:prstGeom>
          <a:noFill/>
          <a:ln>
            <a:noFill/>
          </a:ln>
        </p:spPr>
        <p:txBody>
          <a:bodyPr wrap="square" rtlCol="0">
            <a:spAutoFit/>
          </a:bodyPr>
          <a:lstStyle/>
          <a:p>
            <a:pPr algn="ctr"/>
            <a:r>
              <a:rPr lang="en-US" dirty="0" smtClean="0">
                <a:solidFill>
                  <a:srgbClr val="0000FF"/>
                </a:solidFill>
              </a:rPr>
              <a:t>1</a:t>
            </a:r>
            <a:endParaRPr lang="en-US" dirty="0">
              <a:solidFill>
                <a:srgbClr val="0000FF"/>
              </a:solidFill>
            </a:endParaRPr>
          </a:p>
        </p:txBody>
      </p:sp>
      <p:cxnSp>
        <p:nvCxnSpPr>
          <p:cNvPr id="34" name="Straight Connector 33"/>
          <p:cNvCxnSpPr/>
          <p:nvPr/>
        </p:nvCxnSpPr>
        <p:spPr>
          <a:xfrm flipH="1">
            <a:off x="4305300" y="5294531"/>
            <a:ext cx="381000"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695700" y="4308438"/>
            <a:ext cx="1600200" cy="369332"/>
          </a:xfrm>
          <a:prstGeom prst="rect">
            <a:avLst/>
          </a:prstGeom>
          <a:noFill/>
          <a:ln>
            <a:noFill/>
          </a:ln>
        </p:spPr>
        <p:txBody>
          <a:bodyPr wrap="square" rtlCol="0">
            <a:spAutoFit/>
          </a:bodyPr>
          <a:lstStyle/>
          <a:p>
            <a:pPr algn="ctr"/>
            <a:r>
              <a:rPr lang="en-US" dirty="0" smtClean="0">
                <a:solidFill>
                  <a:srgbClr val="008000"/>
                </a:solidFill>
              </a:rPr>
              <a:t>(1+i*)</a:t>
            </a:r>
            <a:endParaRPr lang="en-US" dirty="0">
              <a:solidFill>
                <a:srgbClr val="008000"/>
              </a:solidFill>
            </a:endParaRPr>
          </a:p>
        </p:txBody>
      </p:sp>
      <p:cxnSp>
        <p:nvCxnSpPr>
          <p:cNvPr id="36" name="Straight Connector 35"/>
          <p:cNvCxnSpPr/>
          <p:nvPr/>
        </p:nvCxnSpPr>
        <p:spPr>
          <a:xfrm flipV="1">
            <a:off x="6553200" y="3124200"/>
            <a:ext cx="0" cy="1447800"/>
          </a:xfrm>
          <a:prstGeom prst="line">
            <a:avLst/>
          </a:prstGeom>
          <a:ln>
            <a:solidFill>
              <a:srgbClr val="0000FF"/>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2286000" y="3124200"/>
            <a:ext cx="0" cy="1447800"/>
          </a:xfrm>
          <a:prstGeom prst="line">
            <a:avLst/>
          </a:prstGeom>
          <a:ln>
            <a:solidFill>
              <a:srgbClr val="0000FF"/>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2743200" y="3124200"/>
            <a:ext cx="0" cy="1447800"/>
          </a:xfrm>
          <a:prstGeom prst="line">
            <a:avLst/>
          </a:prstGeom>
          <a:ln>
            <a:solidFill>
              <a:srgbClr val="008000"/>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624667" y="3710464"/>
            <a:ext cx="533400" cy="369332"/>
          </a:xfrm>
          <a:prstGeom prst="rect">
            <a:avLst/>
          </a:prstGeom>
          <a:noFill/>
        </p:spPr>
        <p:txBody>
          <a:bodyPr wrap="square" rtlCol="0">
            <a:spAutoFit/>
          </a:bodyPr>
          <a:lstStyle/>
          <a:p>
            <a:pPr algn="ctr"/>
            <a:r>
              <a:rPr lang="en-US" dirty="0">
                <a:solidFill>
                  <a:srgbClr val="008000"/>
                </a:solidFill>
              </a:rPr>
              <a:t>S</a:t>
            </a:r>
          </a:p>
        </p:txBody>
      </p:sp>
      <p:sp>
        <p:nvSpPr>
          <p:cNvPr id="51" name="TextBox 50"/>
          <p:cNvSpPr txBox="1"/>
          <p:nvPr/>
        </p:nvSpPr>
        <p:spPr>
          <a:xfrm>
            <a:off x="2705101" y="3493532"/>
            <a:ext cx="376766" cy="369332"/>
          </a:xfrm>
          <a:prstGeom prst="rect">
            <a:avLst/>
          </a:prstGeom>
          <a:noFill/>
        </p:spPr>
        <p:txBody>
          <a:bodyPr wrap="square" rtlCol="0">
            <a:spAutoFit/>
          </a:bodyPr>
          <a:lstStyle/>
          <a:p>
            <a:pPr algn="ctr"/>
            <a:r>
              <a:rPr lang="en-US" dirty="0" smtClean="0">
                <a:solidFill>
                  <a:srgbClr val="008000"/>
                </a:solidFill>
              </a:rPr>
              <a:t>1</a:t>
            </a:r>
            <a:endParaRPr lang="en-US" dirty="0">
              <a:solidFill>
                <a:srgbClr val="008000"/>
              </a:solidFill>
            </a:endParaRPr>
          </a:p>
        </p:txBody>
      </p:sp>
      <p:cxnSp>
        <p:nvCxnSpPr>
          <p:cNvPr id="52" name="Straight Connector 51"/>
          <p:cNvCxnSpPr/>
          <p:nvPr/>
        </p:nvCxnSpPr>
        <p:spPr>
          <a:xfrm flipH="1">
            <a:off x="2853267" y="3810000"/>
            <a:ext cx="110067"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295400" y="3625334"/>
            <a:ext cx="1066800" cy="369332"/>
          </a:xfrm>
          <a:prstGeom prst="rect">
            <a:avLst/>
          </a:prstGeom>
          <a:noFill/>
        </p:spPr>
        <p:txBody>
          <a:bodyPr wrap="square" rtlCol="0">
            <a:spAutoFit/>
          </a:bodyPr>
          <a:lstStyle/>
          <a:p>
            <a:pPr algn="ctr"/>
            <a:r>
              <a:rPr lang="en-US" dirty="0" smtClean="0">
                <a:solidFill>
                  <a:srgbClr val="0000FF"/>
                </a:solidFill>
              </a:rPr>
              <a:t>($</a:t>
            </a:r>
            <a:r>
              <a:rPr lang="en-US" baseline="-25000" dirty="0" smtClean="0">
                <a:solidFill>
                  <a:srgbClr val="0000FF"/>
                </a:solidFill>
              </a:rPr>
              <a:t>0</a:t>
            </a:r>
            <a:r>
              <a:rPr lang="en-US" dirty="0" smtClean="0">
                <a:solidFill>
                  <a:srgbClr val="0000FF"/>
                </a:solidFill>
              </a:rPr>
              <a:t>/£</a:t>
            </a:r>
            <a:r>
              <a:rPr lang="en-US" baseline="-25000" dirty="0">
                <a:solidFill>
                  <a:srgbClr val="0000FF"/>
                </a:solidFill>
              </a:rPr>
              <a:t>0</a:t>
            </a:r>
            <a:r>
              <a:rPr lang="en-US" dirty="0" smtClean="0">
                <a:solidFill>
                  <a:srgbClr val="0000FF"/>
                </a:solidFill>
              </a:rPr>
              <a:t>=)S</a:t>
            </a:r>
            <a:endParaRPr lang="en-US" dirty="0">
              <a:solidFill>
                <a:srgbClr val="0000FF"/>
              </a:solidFill>
            </a:endParaRPr>
          </a:p>
        </p:txBody>
      </p:sp>
      <p:sp>
        <p:nvSpPr>
          <p:cNvPr id="61" name="TextBox 60"/>
          <p:cNvSpPr txBox="1"/>
          <p:nvPr/>
        </p:nvSpPr>
        <p:spPr>
          <a:xfrm>
            <a:off x="6430434" y="3695131"/>
            <a:ext cx="533400" cy="369332"/>
          </a:xfrm>
          <a:prstGeom prst="rect">
            <a:avLst/>
          </a:prstGeom>
          <a:noFill/>
        </p:spPr>
        <p:txBody>
          <a:bodyPr wrap="square" rtlCol="0">
            <a:spAutoFit/>
          </a:bodyPr>
          <a:lstStyle/>
          <a:p>
            <a:pPr algn="ctr"/>
            <a:r>
              <a:rPr lang="en-US" dirty="0" smtClean="0">
                <a:solidFill>
                  <a:srgbClr val="0000FF"/>
                </a:solidFill>
              </a:rPr>
              <a:t>F</a:t>
            </a:r>
            <a:endParaRPr lang="en-US" dirty="0">
              <a:solidFill>
                <a:srgbClr val="0000FF"/>
              </a:solidFill>
            </a:endParaRPr>
          </a:p>
        </p:txBody>
      </p:sp>
      <p:sp>
        <p:nvSpPr>
          <p:cNvPr id="62" name="TextBox 61"/>
          <p:cNvSpPr txBox="1"/>
          <p:nvPr/>
        </p:nvSpPr>
        <p:spPr>
          <a:xfrm>
            <a:off x="6510868" y="3478199"/>
            <a:ext cx="376766" cy="369332"/>
          </a:xfrm>
          <a:prstGeom prst="rect">
            <a:avLst/>
          </a:prstGeom>
          <a:noFill/>
        </p:spPr>
        <p:txBody>
          <a:bodyPr wrap="square" rtlCol="0">
            <a:spAutoFit/>
          </a:bodyPr>
          <a:lstStyle/>
          <a:p>
            <a:pPr algn="ctr"/>
            <a:r>
              <a:rPr lang="en-US" dirty="0" smtClean="0">
                <a:solidFill>
                  <a:srgbClr val="0000FF"/>
                </a:solidFill>
              </a:rPr>
              <a:t>1</a:t>
            </a:r>
            <a:endParaRPr lang="en-US" dirty="0">
              <a:solidFill>
                <a:srgbClr val="0000FF"/>
              </a:solidFill>
            </a:endParaRPr>
          </a:p>
        </p:txBody>
      </p:sp>
      <p:cxnSp>
        <p:nvCxnSpPr>
          <p:cNvPr id="63" name="Straight Connector 62"/>
          <p:cNvCxnSpPr/>
          <p:nvPr/>
        </p:nvCxnSpPr>
        <p:spPr>
          <a:xfrm flipH="1">
            <a:off x="6659034" y="3794667"/>
            <a:ext cx="110067"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5105400" y="3610001"/>
            <a:ext cx="1062567" cy="369332"/>
          </a:xfrm>
          <a:prstGeom prst="rect">
            <a:avLst/>
          </a:prstGeom>
          <a:noFill/>
        </p:spPr>
        <p:txBody>
          <a:bodyPr wrap="square" rtlCol="0">
            <a:spAutoFit/>
          </a:bodyPr>
          <a:lstStyle/>
          <a:p>
            <a:pPr algn="ctr"/>
            <a:r>
              <a:rPr lang="en-US" dirty="0">
                <a:solidFill>
                  <a:srgbClr val="008000"/>
                </a:solidFill>
              </a:rPr>
              <a:t>(</a:t>
            </a:r>
            <a:r>
              <a:rPr lang="en-US" dirty="0" smtClean="0">
                <a:solidFill>
                  <a:srgbClr val="008000"/>
                </a:solidFill>
              </a:rPr>
              <a:t>$</a:t>
            </a:r>
            <a:r>
              <a:rPr lang="en-US" baseline="-25000" dirty="0" smtClean="0">
                <a:solidFill>
                  <a:srgbClr val="008000"/>
                </a:solidFill>
              </a:rPr>
              <a:t>1</a:t>
            </a:r>
            <a:r>
              <a:rPr lang="en-US" dirty="0" smtClean="0">
                <a:solidFill>
                  <a:srgbClr val="008000"/>
                </a:solidFill>
              </a:rPr>
              <a:t>/£</a:t>
            </a:r>
            <a:r>
              <a:rPr lang="en-US" baseline="-25000" dirty="0">
                <a:solidFill>
                  <a:srgbClr val="008000"/>
                </a:solidFill>
              </a:rPr>
              <a:t>1</a:t>
            </a:r>
            <a:r>
              <a:rPr lang="en-US" dirty="0" smtClean="0">
                <a:solidFill>
                  <a:srgbClr val="008000"/>
                </a:solidFill>
              </a:rPr>
              <a:t>=</a:t>
            </a:r>
            <a:r>
              <a:rPr lang="en-US" dirty="0">
                <a:solidFill>
                  <a:srgbClr val="008000"/>
                </a:solidFill>
              </a:rPr>
              <a:t>)</a:t>
            </a:r>
            <a:r>
              <a:rPr lang="en-US" dirty="0" smtClean="0">
                <a:solidFill>
                  <a:srgbClr val="008000"/>
                </a:solidFill>
              </a:rPr>
              <a:t>F</a:t>
            </a:r>
            <a:endParaRPr lang="en-US" dirty="0">
              <a:solidFill>
                <a:srgbClr val="008000"/>
              </a:solidFill>
            </a:endParaRPr>
          </a:p>
        </p:txBody>
      </p:sp>
    </p:spTree>
    <p:extLst>
      <p:ext uri="{BB962C8B-B14F-4D97-AF65-F5344CB8AC3E}">
        <p14:creationId xmlns:p14="http://schemas.microsoft.com/office/powerpoint/2010/main" val="16285163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p:cNvGrpSpPr/>
          <p:nvPr/>
        </p:nvGrpSpPr>
        <p:grpSpPr>
          <a:xfrm>
            <a:off x="3928534" y="4117539"/>
            <a:ext cx="1024465" cy="655829"/>
            <a:chOff x="3928534" y="4117539"/>
            <a:chExt cx="1024465" cy="655829"/>
          </a:xfrm>
        </p:grpSpPr>
        <p:grpSp>
          <p:nvGrpSpPr>
            <p:cNvPr id="65" name="Group 64"/>
            <p:cNvGrpSpPr/>
            <p:nvPr/>
          </p:nvGrpSpPr>
          <p:grpSpPr>
            <a:xfrm>
              <a:off x="3928534" y="4163768"/>
              <a:ext cx="533400" cy="586264"/>
              <a:chOff x="4986867" y="1900535"/>
              <a:chExt cx="533400" cy="586264"/>
            </a:xfrm>
          </p:grpSpPr>
          <p:sp>
            <p:nvSpPr>
              <p:cNvPr id="66" name="TextBox 65"/>
              <p:cNvSpPr txBox="1"/>
              <p:nvPr/>
            </p:nvSpPr>
            <p:spPr>
              <a:xfrm>
                <a:off x="4986867" y="2117467"/>
                <a:ext cx="533400" cy="369332"/>
              </a:xfrm>
              <a:prstGeom prst="rect">
                <a:avLst/>
              </a:prstGeom>
              <a:noFill/>
            </p:spPr>
            <p:txBody>
              <a:bodyPr wrap="square" rtlCol="0">
                <a:spAutoFit/>
              </a:bodyPr>
              <a:lstStyle/>
              <a:p>
                <a:pPr algn="ctr"/>
                <a:r>
                  <a:rPr lang="en-US" dirty="0">
                    <a:solidFill>
                      <a:srgbClr val="008000"/>
                    </a:solidFill>
                  </a:rPr>
                  <a:t>S</a:t>
                </a:r>
              </a:p>
            </p:txBody>
          </p:sp>
          <p:sp>
            <p:nvSpPr>
              <p:cNvPr id="67" name="TextBox 66"/>
              <p:cNvSpPr txBox="1"/>
              <p:nvPr/>
            </p:nvSpPr>
            <p:spPr>
              <a:xfrm>
                <a:off x="5067301" y="1900535"/>
                <a:ext cx="376766" cy="369332"/>
              </a:xfrm>
              <a:prstGeom prst="rect">
                <a:avLst/>
              </a:prstGeom>
              <a:noFill/>
            </p:spPr>
            <p:txBody>
              <a:bodyPr wrap="square" rtlCol="0">
                <a:spAutoFit/>
              </a:bodyPr>
              <a:lstStyle/>
              <a:p>
                <a:pPr algn="ctr"/>
                <a:r>
                  <a:rPr lang="en-US" dirty="0">
                    <a:solidFill>
                      <a:srgbClr val="008000"/>
                    </a:solidFill>
                  </a:rPr>
                  <a:t>F</a:t>
                </a:r>
              </a:p>
            </p:txBody>
          </p:sp>
          <p:cxnSp>
            <p:nvCxnSpPr>
              <p:cNvPr id="68" name="Straight Connector 67"/>
              <p:cNvCxnSpPr/>
              <p:nvPr/>
            </p:nvCxnSpPr>
            <p:spPr>
              <a:xfrm flipH="1">
                <a:off x="5215467" y="2217003"/>
                <a:ext cx="110067"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grpSp>
          <p:nvGrpSpPr>
            <p:cNvPr id="135" name="Group 134"/>
            <p:cNvGrpSpPr/>
            <p:nvPr/>
          </p:nvGrpSpPr>
          <p:grpSpPr>
            <a:xfrm>
              <a:off x="4157134" y="4117539"/>
              <a:ext cx="795865" cy="655829"/>
              <a:chOff x="4157134" y="4117539"/>
              <a:chExt cx="795865" cy="655829"/>
            </a:xfrm>
          </p:grpSpPr>
          <p:sp>
            <p:nvSpPr>
              <p:cNvPr id="70" name="TextBox 69"/>
              <p:cNvSpPr txBox="1"/>
              <p:nvPr/>
            </p:nvSpPr>
            <p:spPr>
              <a:xfrm>
                <a:off x="4267200" y="4404036"/>
                <a:ext cx="609600" cy="369332"/>
              </a:xfrm>
              <a:prstGeom prst="rect">
                <a:avLst/>
              </a:prstGeom>
              <a:noFill/>
            </p:spPr>
            <p:txBody>
              <a:bodyPr wrap="square" rtlCol="0">
                <a:spAutoFit/>
              </a:bodyPr>
              <a:lstStyle/>
              <a:p>
                <a:pPr algn="ctr"/>
                <a:r>
                  <a:rPr lang="en-US" dirty="0" smtClean="0">
                    <a:solidFill>
                      <a:srgbClr val="008000"/>
                    </a:solidFill>
                  </a:rPr>
                  <a:t>(1+i)</a:t>
                </a:r>
                <a:endParaRPr lang="en-US" dirty="0">
                  <a:solidFill>
                    <a:srgbClr val="008000"/>
                  </a:solidFill>
                </a:endParaRPr>
              </a:p>
            </p:txBody>
          </p:sp>
          <p:sp>
            <p:nvSpPr>
              <p:cNvPr id="71" name="TextBox 70"/>
              <p:cNvSpPr txBox="1"/>
              <p:nvPr/>
            </p:nvSpPr>
            <p:spPr>
              <a:xfrm>
                <a:off x="4157134" y="4117539"/>
                <a:ext cx="795865" cy="369332"/>
              </a:xfrm>
              <a:prstGeom prst="rect">
                <a:avLst/>
              </a:prstGeom>
              <a:noFill/>
            </p:spPr>
            <p:txBody>
              <a:bodyPr wrap="square" rtlCol="0">
                <a:spAutoFit/>
              </a:bodyPr>
              <a:lstStyle/>
              <a:p>
                <a:pPr algn="ctr"/>
                <a:r>
                  <a:rPr lang="en-US" dirty="0" smtClean="0">
                    <a:solidFill>
                      <a:srgbClr val="008000"/>
                    </a:solidFill>
                  </a:rPr>
                  <a:t>(1+i*)</a:t>
                </a:r>
                <a:endParaRPr lang="en-US" dirty="0">
                  <a:solidFill>
                    <a:srgbClr val="008000"/>
                  </a:solidFill>
                </a:endParaRPr>
              </a:p>
            </p:txBody>
          </p:sp>
          <p:cxnSp>
            <p:nvCxnSpPr>
              <p:cNvPr id="72" name="Straight Connector 71"/>
              <p:cNvCxnSpPr/>
              <p:nvPr/>
            </p:nvCxnSpPr>
            <p:spPr>
              <a:xfrm flipH="1">
                <a:off x="4309533" y="4480236"/>
                <a:ext cx="491067"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grpSp>
      <p:sp>
        <p:nvSpPr>
          <p:cNvPr id="2" name="Title 1"/>
          <p:cNvSpPr>
            <a:spLocks noGrp="1"/>
          </p:cNvSpPr>
          <p:nvPr>
            <p:ph type="title"/>
          </p:nvPr>
        </p:nvSpPr>
        <p:spPr>
          <a:xfrm>
            <a:off x="1447800" y="756717"/>
            <a:ext cx="2514600" cy="1127166"/>
          </a:xfrm>
        </p:spPr>
        <p:txBody>
          <a:bodyPr/>
          <a:lstStyle/>
          <a:p>
            <a:pPr lvl="0"/>
            <a:r>
              <a:rPr lang="en-US" dirty="0" smtClean="0"/>
              <a:t>Covered Interest Arbitrage (without t-costs)</a:t>
            </a:r>
          </a:p>
        </p:txBody>
      </p:sp>
      <p:sp>
        <p:nvSpPr>
          <p:cNvPr id="4" name="Slide Number Placeholder 3"/>
          <p:cNvSpPr>
            <a:spLocks noGrp="1"/>
          </p:cNvSpPr>
          <p:nvPr>
            <p:ph type="sldNum" sz="quarter" idx="4"/>
          </p:nvPr>
        </p:nvSpPr>
        <p:spPr/>
        <p:txBody>
          <a:bodyPr/>
          <a:lstStyle/>
          <a:p>
            <a:fld id="{AAE7051F-6F99-364B-BFB3-32AB1DA31AE5}" type="slidenum">
              <a:rPr lang="en-US" smtClean="0"/>
              <a:pPr/>
              <a:t>11</a:t>
            </a:fld>
            <a:endParaRPr lang="en-US" dirty="0"/>
          </a:p>
        </p:txBody>
      </p:sp>
      <p:sp>
        <p:nvSpPr>
          <p:cNvPr id="7" name="TextBox 6"/>
          <p:cNvSpPr txBox="1"/>
          <p:nvPr/>
        </p:nvSpPr>
        <p:spPr>
          <a:xfrm>
            <a:off x="4648200" y="950035"/>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0</a:t>
            </a:r>
            <a:endParaRPr lang="en-US" sz="2400" baseline="-25000" dirty="0"/>
          </a:p>
        </p:txBody>
      </p:sp>
      <p:sp>
        <p:nvSpPr>
          <p:cNvPr id="9" name="TextBox 8"/>
          <p:cNvSpPr txBox="1"/>
          <p:nvPr/>
        </p:nvSpPr>
        <p:spPr>
          <a:xfrm>
            <a:off x="8458200" y="950035"/>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1</a:t>
            </a:r>
            <a:endParaRPr lang="en-US" sz="2400" baseline="-25000" dirty="0"/>
          </a:p>
        </p:txBody>
      </p:sp>
      <p:sp>
        <p:nvSpPr>
          <p:cNvPr id="10" name="TextBox 9"/>
          <p:cNvSpPr txBox="1"/>
          <p:nvPr/>
        </p:nvSpPr>
        <p:spPr>
          <a:xfrm>
            <a:off x="4648200" y="3055203"/>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0</a:t>
            </a:r>
            <a:endParaRPr lang="en-US" sz="2400" baseline="-25000" dirty="0"/>
          </a:p>
        </p:txBody>
      </p:sp>
      <p:sp>
        <p:nvSpPr>
          <p:cNvPr id="11" name="TextBox 10"/>
          <p:cNvSpPr txBox="1"/>
          <p:nvPr/>
        </p:nvSpPr>
        <p:spPr>
          <a:xfrm>
            <a:off x="8458200" y="3055203"/>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1</a:t>
            </a:r>
            <a:endParaRPr lang="en-US" sz="2400" baseline="-25000" dirty="0"/>
          </a:p>
        </p:txBody>
      </p:sp>
      <p:cxnSp>
        <p:nvCxnSpPr>
          <p:cNvPr id="20" name="Straight Connector 19"/>
          <p:cNvCxnSpPr/>
          <p:nvPr/>
        </p:nvCxnSpPr>
        <p:spPr>
          <a:xfrm flipH="1">
            <a:off x="5181600" y="1411700"/>
            <a:ext cx="3200400" cy="1"/>
          </a:xfrm>
          <a:prstGeom prst="line">
            <a:avLst/>
          </a:prstGeom>
          <a:ln>
            <a:solidFill>
              <a:srgbClr val="008000"/>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019800" y="597636"/>
            <a:ext cx="1600200" cy="369332"/>
          </a:xfrm>
          <a:prstGeom prst="rect">
            <a:avLst/>
          </a:prstGeom>
          <a:noFill/>
        </p:spPr>
        <p:txBody>
          <a:bodyPr wrap="square" rtlCol="0">
            <a:spAutoFit/>
          </a:bodyPr>
          <a:lstStyle/>
          <a:p>
            <a:pPr algn="ctr"/>
            <a:r>
              <a:rPr lang="en-US" dirty="0" smtClean="0">
                <a:solidFill>
                  <a:srgbClr val="0000FF"/>
                </a:solidFill>
              </a:rPr>
              <a:t>(1+i)</a:t>
            </a:r>
            <a:endParaRPr lang="en-US" dirty="0">
              <a:solidFill>
                <a:srgbClr val="0000FF"/>
              </a:solidFill>
            </a:endParaRPr>
          </a:p>
        </p:txBody>
      </p:sp>
      <p:cxnSp>
        <p:nvCxnSpPr>
          <p:cNvPr id="16" name="Straight Connector 15"/>
          <p:cNvCxnSpPr/>
          <p:nvPr/>
        </p:nvCxnSpPr>
        <p:spPr>
          <a:xfrm flipH="1">
            <a:off x="5181600" y="966968"/>
            <a:ext cx="3200400" cy="0"/>
          </a:xfrm>
          <a:prstGeom prst="line">
            <a:avLst/>
          </a:prstGeom>
          <a:ln>
            <a:solidFill>
              <a:srgbClr val="0000FF"/>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6019800" y="1314271"/>
            <a:ext cx="1600200" cy="586264"/>
            <a:chOff x="6019800" y="1314271"/>
            <a:chExt cx="1600200" cy="586264"/>
          </a:xfrm>
        </p:grpSpPr>
        <p:sp>
          <p:nvSpPr>
            <p:cNvPr id="22" name="TextBox 21"/>
            <p:cNvSpPr txBox="1"/>
            <p:nvPr/>
          </p:nvSpPr>
          <p:spPr>
            <a:xfrm>
              <a:off x="6019800" y="1531203"/>
              <a:ext cx="1600200" cy="369332"/>
            </a:xfrm>
            <a:prstGeom prst="rect">
              <a:avLst/>
            </a:prstGeom>
            <a:noFill/>
          </p:spPr>
          <p:txBody>
            <a:bodyPr wrap="square" rtlCol="0">
              <a:spAutoFit/>
            </a:bodyPr>
            <a:lstStyle/>
            <a:p>
              <a:pPr algn="ctr"/>
              <a:r>
                <a:rPr lang="en-US" dirty="0" smtClean="0">
                  <a:solidFill>
                    <a:srgbClr val="008000"/>
                  </a:solidFill>
                </a:rPr>
                <a:t>(1+i)</a:t>
              </a:r>
              <a:endParaRPr lang="en-US" dirty="0">
                <a:solidFill>
                  <a:srgbClr val="008000"/>
                </a:solidFill>
              </a:endParaRPr>
            </a:p>
          </p:txBody>
        </p:sp>
        <p:sp>
          <p:nvSpPr>
            <p:cNvPr id="23" name="TextBox 22"/>
            <p:cNvSpPr txBox="1"/>
            <p:nvPr/>
          </p:nvSpPr>
          <p:spPr>
            <a:xfrm>
              <a:off x="6019800" y="1314271"/>
              <a:ext cx="1600200" cy="369332"/>
            </a:xfrm>
            <a:prstGeom prst="rect">
              <a:avLst/>
            </a:prstGeom>
            <a:noFill/>
          </p:spPr>
          <p:txBody>
            <a:bodyPr wrap="square" rtlCol="0">
              <a:spAutoFit/>
            </a:bodyPr>
            <a:lstStyle/>
            <a:p>
              <a:pPr algn="ctr"/>
              <a:r>
                <a:rPr lang="en-US" dirty="0" smtClean="0">
                  <a:solidFill>
                    <a:srgbClr val="008000"/>
                  </a:solidFill>
                </a:rPr>
                <a:t>1</a:t>
              </a:r>
              <a:endParaRPr lang="en-US" dirty="0">
                <a:solidFill>
                  <a:srgbClr val="008000"/>
                </a:solidFill>
              </a:endParaRPr>
            </a:p>
          </p:txBody>
        </p:sp>
        <p:cxnSp>
          <p:nvCxnSpPr>
            <p:cNvPr id="28" name="Straight Connector 27"/>
            <p:cNvCxnSpPr/>
            <p:nvPr/>
          </p:nvCxnSpPr>
          <p:spPr>
            <a:xfrm flipH="1">
              <a:off x="6629400" y="1607403"/>
              <a:ext cx="381000"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cxnSp>
        <p:nvCxnSpPr>
          <p:cNvPr id="29" name="Straight Connector 28"/>
          <p:cNvCxnSpPr/>
          <p:nvPr/>
        </p:nvCxnSpPr>
        <p:spPr>
          <a:xfrm flipV="1">
            <a:off x="8458200" y="1531203"/>
            <a:ext cx="0" cy="1447800"/>
          </a:xfrm>
          <a:prstGeom prst="line">
            <a:avLst/>
          </a:prstGeom>
          <a:ln>
            <a:solidFill>
              <a:srgbClr val="008000"/>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5181600" y="3067902"/>
            <a:ext cx="3200400" cy="1"/>
          </a:xfrm>
          <a:prstGeom prst="line">
            <a:avLst/>
          </a:prstGeom>
          <a:ln>
            <a:solidFill>
              <a:srgbClr val="008000"/>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5181600" y="3516868"/>
            <a:ext cx="3200400" cy="0"/>
          </a:xfrm>
          <a:prstGeom prst="line">
            <a:avLst/>
          </a:prstGeom>
          <a:ln>
            <a:solidFill>
              <a:srgbClr val="0000FF"/>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6057900" y="3408402"/>
            <a:ext cx="1600200" cy="586264"/>
            <a:chOff x="6057900" y="3408402"/>
            <a:chExt cx="1600200" cy="586264"/>
          </a:xfrm>
        </p:grpSpPr>
        <p:sp>
          <p:nvSpPr>
            <p:cNvPr id="32" name="TextBox 31"/>
            <p:cNvSpPr txBox="1"/>
            <p:nvPr/>
          </p:nvSpPr>
          <p:spPr>
            <a:xfrm>
              <a:off x="6057900" y="3625334"/>
              <a:ext cx="1600200" cy="369332"/>
            </a:xfrm>
            <a:prstGeom prst="rect">
              <a:avLst/>
            </a:prstGeom>
            <a:noFill/>
            <a:ln>
              <a:noFill/>
            </a:ln>
          </p:spPr>
          <p:txBody>
            <a:bodyPr wrap="square" rtlCol="0">
              <a:spAutoFit/>
            </a:bodyPr>
            <a:lstStyle/>
            <a:p>
              <a:pPr algn="ctr"/>
              <a:r>
                <a:rPr lang="en-US" dirty="0" smtClean="0">
                  <a:solidFill>
                    <a:srgbClr val="0000FF"/>
                  </a:solidFill>
                </a:rPr>
                <a:t>(1+i*)</a:t>
              </a:r>
              <a:endParaRPr lang="en-US" dirty="0">
                <a:solidFill>
                  <a:srgbClr val="0000FF"/>
                </a:solidFill>
              </a:endParaRPr>
            </a:p>
          </p:txBody>
        </p:sp>
        <p:sp>
          <p:nvSpPr>
            <p:cNvPr id="33" name="TextBox 32"/>
            <p:cNvSpPr txBox="1"/>
            <p:nvPr/>
          </p:nvSpPr>
          <p:spPr>
            <a:xfrm>
              <a:off x="6057900" y="3408402"/>
              <a:ext cx="1600200" cy="369332"/>
            </a:xfrm>
            <a:prstGeom prst="rect">
              <a:avLst/>
            </a:prstGeom>
            <a:noFill/>
            <a:ln>
              <a:noFill/>
            </a:ln>
          </p:spPr>
          <p:txBody>
            <a:bodyPr wrap="square" rtlCol="0">
              <a:spAutoFit/>
            </a:bodyPr>
            <a:lstStyle/>
            <a:p>
              <a:pPr algn="ctr"/>
              <a:r>
                <a:rPr lang="en-US" dirty="0" smtClean="0">
                  <a:solidFill>
                    <a:srgbClr val="0000FF"/>
                  </a:solidFill>
                </a:rPr>
                <a:t>1</a:t>
              </a:r>
              <a:endParaRPr lang="en-US" dirty="0">
                <a:solidFill>
                  <a:srgbClr val="0000FF"/>
                </a:solidFill>
              </a:endParaRPr>
            </a:p>
          </p:txBody>
        </p:sp>
        <p:cxnSp>
          <p:nvCxnSpPr>
            <p:cNvPr id="34" name="Straight Connector 33"/>
            <p:cNvCxnSpPr/>
            <p:nvPr/>
          </p:nvCxnSpPr>
          <p:spPr>
            <a:xfrm flipH="1">
              <a:off x="6667500" y="3701534"/>
              <a:ext cx="381000"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6057900" y="2715441"/>
            <a:ext cx="1600200" cy="369332"/>
          </a:xfrm>
          <a:prstGeom prst="rect">
            <a:avLst/>
          </a:prstGeom>
          <a:noFill/>
          <a:ln>
            <a:noFill/>
          </a:ln>
        </p:spPr>
        <p:txBody>
          <a:bodyPr wrap="square" rtlCol="0">
            <a:spAutoFit/>
          </a:bodyPr>
          <a:lstStyle/>
          <a:p>
            <a:pPr algn="ctr"/>
            <a:r>
              <a:rPr lang="en-US" dirty="0" smtClean="0">
                <a:solidFill>
                  <a:srgbClr val="008000"/>
                </a:solidFill>
              </a:rPr>
              <a:t>(1+i*)</a:t>
            </a:r>
            <a:endParaRPr lang="en-US" dirty="0">
              <a:solidFill>
                <a:srgbClr val="008000"/>
              </a:solidFill>
            </a:endParaRPr>
          </a:p>
        </p:txBody>
      </p:sp>
      <p:cxnSp>
        <p:nvCxnSpPr>
          <p:cNvPr id="36" name="Straight Connector 35"/>
          <p:cNvCxnSpPr/>
          <p:nvPr/>
        </p:nvCxnSpPr>
        <p:spPr>
          <a:xfrm flipV="1">
            <a:off x="8915400" y="1531203"/>
            <a:ext cx="0" cy="1447800"/>
          </a:xfrm>
          <a:prstGeom prst="line">
            <a:avLst/>
          </a:prstGeom>
          <a:ln>
            <a:solidFill>
              <a:srgbClr val="0000FF"/>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4648200" y="1531203"/>
            <a:ext cx="0" cy="1447800"/>
          </a:xfrm>
          <a:prstGeom prst="line">
            <a:avLst/>
          </a:prstGeom>
          <a:ln>
            <a:solidFill>
              <a:srgbClr val="0000FF"/>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5105400" y="1531203"/>
            <a:ext cx="0" cy="1447800"/>
          </a:xfrm>
          <a:prstGeom prst="line">
            <a:avLst/>
          </a:prstGeom>
          <a:ln>
            <a:solidFill>
              <a:srgbClr val="008000"/>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4986867" y="1900535"/>
            <a:ext cx="533400" cy="586264"/>
            <a:chOff x="4986867" y="1900535"/>
            <a:chExt cx="533400" cy="586264"/>
          </a:xfrm>
        </p:grpSpPr>
        <p:sp>
          <p:nvSpPr>
            <p:cNvPr id="50" name="TextBox 49"/>
            <p:cNvSpPr txBox="1"/>
            <p:nvPr/>
          </p:nvSpPr>
          <p:spPr>
            <a:xfrm>
              <a:off x="4986867" y="2117467"/>
              <a:ext cx="533400" cy="369332"/>
            </a:xfrm>
            <a:prstGeom prst="rect">
              <a:avLst/>
            </a:prstGeom>
            <a:noFill/>
          </p:spPr>
          <p:txBody>
            <a:bodyPr wrap="square" rtlCol="0">
              <a:spAutoFit/>
            </a:bodyPr>
            <a:lstStyle/>
            <a:p>
              <a:pPr algn="ctr"/>
              <a:r>
                <a:rPr lang="en-US" dirty="0">
                  <a:solidFill>
                    <a:srgbClr val="008000"/>
                  </a:solidFill>
                </a:rPr>
                <a:t>S</a:t>
              </a:r>
            </a:p>
          </p:txBody>
        </p:sp>
        <p:sp>
          <p:nvSpPr>
            <p:cNvPr id="51" name="TextBox 50"/>
            <p:cNvSpPr txBox="1"/>
            <p:nvPr/>
          </p:nvSpPr>
          <p:spPr>
            <a:xfrm>
              <a:off x="5067301" y="1900535"/>
              <a:ext cx="376766" cy="369332"/>
            </a:xfrm>
            <a:prstGeom prst="rect">
              <a:avLst/>
            </a:prstGeom>
            <a:noFill/>
          </p:spPr>
          <p:txBody>
            <a:bodyPr wrap="square" rtlCol="0">
              <a:spAutoFit/>
            </a:bodyPr>
            <a:lstStyle/>
            <a:p>
              <a:pPr algn="ctr"/>
              <a:r>
                <a:rPr lang="en-US" dirty="0" smtClean="0">
                  <a:solidFill>
                    <a:srgbClr val="008000"/>
                  </a:solidFill>
                </a:rPr>
                <a:t>1</a:t>
              </a:r>
              <a:endParaRPr lang="en-US" dirty="0">
                <a:solidFill>
                  <a:srgbClr val="008000"/>
                </a:solidFill>
              </a:endParaRPr>
            </a:p>
          </p:txBody>
        </p:sp>
        <p:cxnSp>
          <p:nvCxnSpPr>
            <p:cNvPr id="52" name="Straight Connector 51"/>
            <p:cNvCxnSpPr/>
            <p:nvPr/>
          </p:nvCxnSpPr>
          <p:spPr>
            <a:xfrm flipH="1">
              <a:off x="5215467" y="2217003"/>
              <a:ext cx="110067"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sp>
        <p:nvSpPr>
          <p:cNvPr id="60" name="TextBox 59"/>
          <p:cNvSpPr txBox="1"/>
          <p:nvPr/>
        </p:nvSpPr>
        <p:spPr>
          <a:xfrm>
            <a:off x="3657600" y="2032337"/>
            <a:ext cx="1066800" cy="369332"/>
          </a:xfrm>
          <a:prstGeom prst="rect">
            <a:avLst/>
          </a:prstGeom>
          <a:noFill/>
        </p:spPr>
        <p:txBody>
          <a:bodyPr wrap="square" rtlCol="0">
            <a:spAutoFit/>
          </a:bodyPr>
          <a:lstStyle/>
          <a:p>
            <a:pPr algn="ctr"/>
            <a:r>
              <a:rPr lang="en-US" dirty="0" smtClean="0">
                <a:solidFill>
                  <a:srgbClr val="0000FF"/>
                </a:solidFill>
              </a:rPr>
              <a:t>($</a:t>
            </a:r>
            <a:r>
              <a:rPr lang="en-US" baseline="-25000" dirty="0" smtClean="0">
                <a:solidFill>
                  <a:srgbClr val="0000FF"/>
                </a:solidFill>
              </a:rPr>
              <a:t>0</a:t>
            </a:r>
            <a:r>
              <a:rPr lang="en-US" dirty="0" smtClean="0">
                <a:solidFill>
                  <a:srgbClr val="0000FF"/>
                </a:solidFill>
              </a:rPr>
              <a:t>/£</a:t>
            </a:r>
            <a:r>
              <a:rPr lang="en-US" baseline="-25000" dirty="0">
                <a:solidFill>
                  <a:srgbClr val="0000FF"/>
                </a:solidFill>
              </a:rPr>
              <a:t>0</a:t>
            </a:r>
            <a:r>
              <a:rPr lang="en-US" dirty="0" smtClean="0">
                <a:solidFill>
                  <a:srgbClr val="0000FF"/>
                </a:solidFill>
              </a:rPr>
              <a:t>=)S</a:t>
            </a:r>
            <a:endParaRPr lang="en-US" dirty="0">
              <a:solidFill>
                <a:srgbClr val="0000FF"/>
              </a:solidFill>
            </a:endParaRPr>
          </a:p>
        </p:txBody>
      </p:sp>
      <p:grpSp>
        <p:nvGrpSpPr>
          <p:cNvPr id="14" name="Group 13"/>
          <p:cNvGrpSpPr/>
          <p:nvPr/>
        </p:nvGrpSpPr>
        <p:grpSpPr>
          <a:xfrm>
            <a:off x="8792634" y="1885202"/>
            <a:ext cx="533400" cy="586264"/>
            <a:chOff x="8792634" y="1885202"/>
            <a:chExt cx="533400" cy="586264"/>
          </a:xfrm>
        </p:grpSpPr>
        <p:sp>
          <p:nvSpPr>
            <p:cNvPr id="61" name="TextBox 60"/>
            <p:cNvSpPr txBox="1"/>
            <p:nvPr/>
          </p:nvSpPr>
          <p:spPr>
            <a:xfrm>
              <a:off x="8792634" y="2102134"/>
              <a:ext cx="533400" cy="369332"/>
            </a:xfrm>
            <a:prstGeom prst="rect">
              <a:avLst/>
            </a:prstGeom>
            <a:noFill/>
          </p:spPr>
          <p:txBody>
            <a:bodyPr wrap="square" rtlCol="0">
              <a:spAutoFit/>
            </a:bodyPr>
            <a:lstStyle/>
            <a:p>
              <a:pPr algn="ctr"/>
              <a:r>
                <a:rPr lang="en-US" dirty="0" smtClean="0">
                  <a:solidFill>
                    <a:srgbClr val="0000FF"/>
                  </a:solidFill>
                </a:rPr>
                <a:t>F</a:t>
              </a:r>
              <a:endParaRPr lang="en-US" dirty="0">
                <a:solidFill>
                  <a:srgbClr val="0000FF"/>
                </a:solidFill>
              </a:endParaRPr>
            </a:p>
          </p:txBody>
        </p:sp>
        <p:sp>
          <p:nvSpPr>
            <p:cNvPr id="62" name="TextBox 61"/>
            <p:cNvSpPr txBox="1"/>
            <p:nvPr/>
          </p:nvSpPr>
          <p:spPr>
            <a:xfrm>
              <a:off x="8873068" y="1885202"/>
              <a:ext cx="376766" cy="369332"/>
            </a:xfrm>
            <a:prstGeom prst="rect">
              <a:avLst/>
            </a:prstGeom>
            <a:noFill/>
          </p:spPr>
          <p:txBody>
            <a:bodyPr wrap="square" rtlCol="0">
              <a:spAutoFit/>
            </a:bodyPr>
            <a:lstStyle/>
            <a:p>
              <a:pPr algn="ctr"/>
              <a:r>
                <a:rPr lang="en-US" dirty="0" smtClean="0">
                  <a:solidFill>
                    <a:srgbClr val="0000FF"/>
                  </a:solidFill>
                </a:rPr>
                <a:t>1</a:t>
              </a:r>
              <a:endParaRPr lang="en-US" dirty="0">
                <a:solidFill>
                  <a:srgbClr val="0000FF"/>
                </a:solidFill>
              </a:endParaRPr>
            </a:p>
          </p:txBody>
        </p:sp>
        <p:cxnSp>
          <p:nvCxnSpPr>
            <p:cNvPr id="63" name="Straight Connector 62"/>
            <p:cNvCxnSpPr/>
            <p:nvPr/>
          </p:nvCxnSpPr>
          <p:spPr>
            <a:xfrm flipH="1">
              <a:off x="9021234" y="2201670"/>
              <a:ext cx="110067"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sp>
        <p:nvSpPr>
          <p:cNvPr id="64" name="TextBox 63"/>
          <p:cNvSpPr txBox="1"/>
          <p:nvPr/>
        </p:nvSpPr>
        <p:spPr>
          <a:xfrm>
            <a:off x="7467600" y="2017004"/>
            <a:ext cx="1062567" cy="369332"/>
          </a:xfrm>
          <a:prstGeom prst="rect">
            <a:avLst/>
          </a:prstGeom>
          <a:noFill/>
        </p:spPr>
        <p:txBody>
          <a:bodyPr wrap="square" rtlCol="0">
            <a:spAutoFit/>
          </a:bodyPr>
          <a:lstStyle/>
          <a:p>
            <a:pPr algn="ctr"/>
            <a:r>
              <a:rPr lang="en-US" dirty="0">
                <a:solidFill>
                  <a:srgbClr val="008000"/>
                </a:solidFill>
              </a:rPr>
              <a:t>(</a:t>
            </a:r>
            <a:r>
              <a:rPr lang="en-US" dirty="0" smtClean="0">
                <a:solidFill>
                  <a:srgbClr val="008000"/>
                </a:solidFill>
              </a:rPr>
              <a:t>$</a:t>
            </a:r>
            <a:r>
              <a:rPr lang="en-US" baseline="-25000" dirty="0" smtClean="0">
                <a:solidFill>
                  <a:srgbClr val="008000"/>
                </a:solidFill>
              </a:rPr>
              <a:t>1</a:t>
            </a:r>
            <a:r>
              <a:rPr lang="en-US" dirty="0" smtClean="0">
                <a:solidFill>
                  <a:srgbClr val="008000"/>
                </a:solidFill>
              </a:rPr>
              <a:t>/£</a:t>
            </a:r>
            <a:r>
              <a:rPr lang="en-US" baseline="-25000" dirty="0">
                <a:solidFill>
                  <a:srgbClr val="008000"/>
                </a:solidFill>
              </a:rPr>
              <a:t>1</a:t>
            </a:r>
            <a:r>
              <a:rPr lang="en-US" dirty="0" smtClean="0">
                <a:solidFill>
                  <a:srgbClr val="008000"/>
                </a:solidFill>
              </a:rPr>
              <a:t>=</a:t>
            </a:r>
            <a:r>
              <a:rPr lang="en-US" dirty="0">
                <a:solidFill>
                  <a:srgbClr val="008000"/>
                </a:solidFill>
              </a:rPr>
              <a:t>)</a:t>
            </a:r>
            <a:r>
              <a:rPr lang="en-US" dirty="0" smtClean="0">
                <a:solidFill>
                  <a:srgbClr val="008000"/>
                </a:solidFill>
              </a:rPr>
              <a:t>F</a:t>
            </a:r>
            <a:endParaRPr lang="en-US" dirty="0">
              <a:solidFill>
                <a:srgbClr val="008000"/>
              </a:solidFill>
            </a:endParaRPr>
          </a:p>
        </p:txBody>
      </p:sp>
      <p:sp>
        <p:nvSpPr>
          <p:cNvPr id="39" name="TextBox 38"/>
          <p:cNvSpPr txBox="1"/>
          <p:nvPr/>
        </p:nvSpPr>
        <p:spPr>
          <a:xfrm>
            <a:off x="1447800" y="4233102"/>
            <a:ext cx="1219200" cy="461665"/>
          </a:xfrm>
          <a:prstGeom prst="rect">
            <a:avLst/>
          </a:prstGeom>
          <a:noFill/>
          <a:ln w="38100" cmpd="sng">
            <a:noFill/>
          </a:ln>
        </p:spPr>
        <p:txBody>
          <a:bodyPr wrap="square" rtlCol="0">
            <a:spAutoFit/>
          </a:bodyPr>
          <a:lstStyle/>
          <a:p>
            <a:pPr algn="ctr"/>
            <a:r>
              <a:rPr lang="en-US" sz="2400" dirty="0" smtClean="0"/>
              <a:t>C($</a:t>
            </a:r>
            <a:r>
              <a:rPr lang="en-US" sz="2400" baseline="-25000" dirty="0" smtClean="0"/>
              <a:t>0</a:t>
            </a:r>
            <a:r>
              <a:rPr lang="en-US" sz="2400" dirty="0" smtClean="0"/>
              <a:t>1) =</a:t>
            </a:r>
            <a:endParaRPr lang="en-US" sz="2400" baseline="-25000" dirty="0"/>
          </a:p>
        </p:txBody>
      </p:sp>
      <p:sp>
        <p:nvSpPr>
          <p:cNvPr id="38" name="TextBox 37"/>
          <p:cNvSpPr txBox="1"/>
          <p:nvPr/>
        </p:nvSpPr>
        <p:spPr>
          <a:xfrm>
            <a:off x="2556939" y="4295570"/>
            <a:ext cx="905934" cy="369332"/>
          </a:xfrm>
          <a:prstGeom prst="rect">
            <a:avLst/>
          </a:prstGeom>
          <a:noFill/>
          <a:ln>
            <a:noFill/>
          </a:ln>
        </p:spPr>
        <p:txBody>
          <a:bodyPr wrap="square" rtlCol="0">
            <a:spAutoFit/>
          </a:bodyPr>
          <a:lstStyle/>
          <a:p>
            <a:pPr algn="ctr"/>
            <a:r>
              <a:rPr lang="en-US" dirty="0" smtClean="0">
                <a:solidFill>
                  <a:srgbClr val="008000"/>
                </a:solidFill>
              </a:rPr>
              <a:t>(1+i*</a:t>
            </a:r>
            <a:r>
              <a:rPr lang="en-US" dirty="0" smtClean="0">
                <a:solidFill>
                  <a:srgbClr val="008000"/>
                </a:solidFill>
              </a:rPr>
              <a:t>)</a:t>
            </a:r>
            <a:endParaRPr lang="en-US" dirty="0">
              <a:solidFill>
                <a:srgbClr val="008000"/>
              </a:solidFill>
            </a:endParaRPr>
          </a:p>
        </p:txBody>
      </p:sp>
      <p:grpSp>
        <p:nvGrpSpPr>
          <p:cNvPr id="40" name="Group 39"/>
          <p:cNvGrpSpPr/>
          <p:nvPr/>
        </p:nvGrpSpPr>
        <p:grpSpPr>
          <a:xfrm>
            <a:off x="2379134" y="4163768"/>
            <a:ext cx="533400" cy="586264"/>
            <a:chOff x="4986867" y="1900535"/>
            <a:chExt cx="533400" cy="586264"/>
          </a:xfrm>
        </p:grpSpPr>
        <p:sp>
          <p:nvSpPr>
            <p:cNvPr id="41" name="TextBox 40"/>
            <p:cNvSpPr txBox="1"/>
            <p:nvPr/>
          </p:nvSpPr>
          <p:spPr>
            <a:xfrm>
              <a:off x="4986867" y="2117467"/>
              <a:ext cx="533400" cy="369332"/>
            </a:xfrm>
            <a:prstGeom prst="rect">
              <a:avLst/>
            </a:prstGeom>
            <a:noFill/>
          </p:spPr>
          <p:txBody>
            <a:bodyPr wrap="square" rtlCol="0">
              <a:spAutoFit/>
            </a:bodyPr>
            <a:lstStyle/>
            <a:p>
              <a:pPr algn="ctr"/>
              <a:r>
                <a:rPr lang="en-US" dirty="0">
                  <a:solidFill>
                    <a:srgbClr val="008000"/>
                  </a:solidFill>
                </a:rPr>
                <a:t>S</a:t>
              </a:r>
            </a:p>
          </p:txBody>
        </p:sp>
        <p:sp>
          <p:nvSpPr>
            <p:cNvPr id="42" name="TextBox 41"/>
            <p:cNvSpPr txBox="1"/>
            <p:nvPr/>
          </p:nvSpPr>
          <p:spPr>
            <a:xfrm>
              <a:off x="5067301" y="1900535"/>
              <a:ext cx="376766" cy="369332"/>
            </a:xfrm>
            <a:prstGeom prst="rect">
              <a:avLst/>
            </a:prstGeom>
            <a:noFill/>
          </p:spPr>
          <p:txBody>
            <a:bodyPr wrap="square" rtlCol="0">
              <a:spAutoFit/>
            </a:bodyPr>
            <a:lstStyle/>
            <a:p>
              <a:pPr algn="ctr"/>
              <a:r>
                <a:rPr lang="en-US" dirty="0" smtClean="0">
                  <a:solidFill>
                    <a:srgbClr val="008000"/>
                  </a:solidFill>
                </a:rPr>
                <a:t>1</a:t>
              </a:r>
              <a:endParaRPr lang="en-US" dirty="0">
                <a:solidFill>
                  <a:srgbClr val="008000"/>
                </a:solidFill>
              </a:endParaRPr>
            </a:p>
          </p:txBody>
        </p:sp>
        <p:cxnSp>
          <p:nvCxnSpPr>
            <p:cNvPr id="43" name="Straight Connector 42"/>
            <p:cNvCxnSpPr/>
            <p:nvPr/>
          </p:nvCxnSpPr>
          <p:spPr>
            <a:xfrm flipH="1">
              <a:off x="5215467" y="2217003"/>
              <a:ext cx="110067"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3297767" y="4187104"/>
            <a:ext cx="609600" cy="586264"/>
            <a:chOff x="5139267" y="5105400"/>
            <a:chExt cx="609600" cy="586264"/>
          </a:xfrm>
        </p:grpSpPr>
        <p:sp>
          <p:nvSpPr>
            <p:cNvPr id="55" name="TextBox 54"/>
            <p:cNvSpPr txBox="1"/>
            <p:nvPr/>
          </p:nvSpPr>
          <p:spPr>
            <a:xfrm>
              <a:off x="5139267" y="5322332"/>
              <a:ext cx="609600" cy="369332"/>
            </a:xfrm>
            <a:prstGeom prst="rect">
              <a:avLst/>
            </a:prstGeom>
            <a:noFill/>
          </p:spPr>
          <p:txBody>
            <a:bodyPr wrap="square" rtlCol="0">
              <a:spAutoFit/>
            </a:bodyPr>
            <a:lstStyle/>
            <a:p>
              <a:pPr algn="ctr"/>
              <a:r>
                <a:rPr lang="en-US" dirty="0" smtClean="0">
                  <a:solidFill>
                    <a:srgbClr val="008000"/>
                  </a:solidFill>
                </a:rPr>
                <a:t>(1+i)</a:t>
              </a:r>
              <a:endParaRPr lang="en-US" dirty="0">
                <a:solidFill>
                  <a:srgbClr val="008000"/>
                </a:solidFill>
              </a:endParaRPr>
            </a:p>
          </p:txBody>
        </p:sp>
        <p:sp>
          <p:nvSpPr>
            <p:cNvPr id="56" name="TextBox 55"/>
            <p:cNvSpPr txBox="1"/>
            <p:nvPr/>
          </p:nvSpPr>
          <p:spPr>
            <a:xfrm>
              <a:off x="5211234" y="5105400"/>
              <a:ext cx="457200" cy="369332"/>
            </a:xfrm>
            <a:prstGeom prst="rect">
              <a:avLst/>
            </a:prstGeom>
            <a:noFill/>
          </p:spPr>
          <p:txBody>
            <a:bodyPr wrap="square" rtlCol="0">
              <a:spAutoFit/>
            </a:bodyPr>
            <a:lstStyle/>
            <a:p>
              <a:pPr algn="ctr"/>
              <a:r>
                <a:rPr lang="en-US" dirty="0" smtClean="0">
                  <a:solidFill>
                    <a:srgbClr val="008000"/>
                  </a:solidFill>
                </a:rPr>
                <a:t>1</a:t>
              </a:r>
              <a:endParaRPr lang="en-US" dirty="0">
                <a:solidFill>
                  <a:srgbClr val="008000"/>
                </a:solidFill>
              </a:endParaRPr>
            </a:p>
          </p:txBody>
        </p:sp>
        <p:cxnSp>
          <p:nvCxnSpPr>
            <p:cNvPr id="57" name="Straight Connector 56"/>
            <p:cNvCxnSpPr/>
            <p:nvPr/>
          </p:nvCxnSpPr>
          <p:spPr>
            <a:xfrm flipH="1">
              <a:off x="5257800" y="5398532"/>
              <a:ext cx="381000"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sp>
        <p:nvSpPr>
          <p:cNvPr id="58" name="TextBox 57"/>
          <p:cNvSpPr txBox="1"/>
          <p:nvPr/>
        </p:nvSpPr>
        <p:spPr>
          <a:xfrm>
            <a:off x="3797300" y="4233102"/>
            <a:ext cx="376766" cy="461665"/>
          </a:xfrm>
          <a:prstGeom prst="rect">
            <a:avLst/>
          </a:prstGeom>
          <a:noFill/>
          <a:ln w="38100" cmpd="sng">
            <a:noFill/>
          </a:ln>
        </p:spPr>
        <p:txBody>
          <a:bodyPr wrap="square" rtlCol="0">
            <a:spAutoFit/>
          </a:bodyPr>
          <a:lstStyle/>
          <a:p>
            <a:pPr algn="ctr"/>
            <a:r>
              <a:rPr lang="en-US" sz="2400" dirty="0" smtClean="0"/>
              <a:t>=</a:t>
            </a:r>
            <a:endParaRPr lang="en-US" sz="2400" baseline="-25000" dirty="0"/>
          </a:p>
        </p:txBody>
      </p:sp>
      <p:sp>
        <p:nvSpPr>
          <p:cNvPr id="73" name="TextBox 72"/>
          <p:cNvSpPr txBox="1"/>
          <p:nvPr/>
        </p:nvSpPr>
        <p:spPr>
          <a:xfrm>
            <a:off x="4737101" y="4233102"/>
            <a:ext cx="643468" cy="461665"/>
          </a:xfrm>
          <a:prstGeom prst="rect">
            <a:avLst/>
          </a:prstGeom>
          <a:noFill/>
          <a:ln w="38100" cmpd="sng">
            <a:noFill/>
          </a:ln>
        </p:spPr>
        <p:txBody>
          <a:bodyPr wrap="square" rtlCol="0">
            <a:spAutoFit/>
          </a:bodyPr>
          <a:lstStyle/>
          <a:p>
            <a:pPr algn="ctr"/>
            <a:r>
              <a:rPr lang="en-US" sz="2400" dirty="0" smtClean="0"/>
              <a:t>≥1</a:t>
            </a:r>
            <a:endParaRPr lang="en-US" sz="2400" baseline="-25000" dirty="0"/>
          </a:p>
        </p:txBody>
      </p:sp>
      <p:sp>
        <p:nvSpPr>
          <p:cNvPr id="74" name="TextBox 73"/>
          <p:cNvSpPr txBox="1"/>
          <p:nvPr/>
        </p:nvSpPr>
        <p:spPr>
          <a:xfrm>
            <a:off x="1443567" y="5024398"/>
            <a:ext cx="1219200" cy="461665"/>
          </a:xfrm>
          <a:prstGeom prst="rect">
            <a:avLst/>
          </a:prstGeom>
          <a:noFill/>
          <a:ln w="38100" cmpd="sng">
            <a:noFill/>
          </a:ln>
        </p:spPr>
        <p:txBody>
          <a:bodyPr wrap="square" rtlCol="0">
            <a:spAutoFit/>
          </a:bodyPr>
          <a:lstStyle/>
          <a:p>
            <a:pPr algn="ctr"/>
            <a:r>
              <a:rPr lang="en-US" sz="2400" dirty="0" smtClean="0"/>
              <a:t>C($</a:t>
            </a:r>
            <a:r>
              <a:rPr lang="en-US" sz="2400" baseline="-25000" dirty="0" smtClean="0"/>
              <a:t>0</a:t>
            </a:r>
            <a:r>
              <a:rPr lang="en-US" sz="2400" dirty="0" smtClean="0"/>
              <a:t>1) =</a:t>
            </a:r>
            <a:endParaRPr lang="en-US" sz="2400" baseline="-25000" dirty="0"/>
          </a:p>
        </p:txBody>
      </p:sp>
      <p:sp>
        <p:nvSpPr>
          <p:cNvPr id="84" name="TextBox 83"/>
          <p:cNvSpPr txBox="1"/>
          <p:nvPr/>
        </p:nvSpPr>
        <p:spPr>
          <a:xfrm>
            <a:off x="3793067" y="5024398"/>
            <a:ext cx="376766" cy="461665"/>
          </a:xfrm>
          <a:prstGeom prst="rect">
            <a:avLst/>
          </a:prstGeom>
          <a:noFill/>
          <a:ln w="38100" cmpd="sng">
            <a:noFill/>
          </a:ln>
        </p:spPr>
        <p:txBody>
          <a:bodyPr wrap="square" rtlCol="0">
            <a:spAutoFit/>
          </a:bodyPr>
          <a:lstStyle/>
          <a:p>
            <a:pPr algn="ctr"/>
            <a:r>
              <a:rPr lang="en-US" sz="2400" dirty="0" smtClean="0"/>
              <a:t>=</a:t>
            </a:r>
            <a:endParaRPr lang="en-US" sz="2400" baseline="-25000" dirty="0"/>
          </a:p>
        </p:txBody>
      </p:sp>
      <p:grpSp>
        <p:nvGrpSpPr>
          <p:cNvPr id="85" name="Group 84"/>
          <p:cNvGrpSpPr/>
          <p:nvPr/>
        </p:nvGrpSpPr>
        <p:grpSpPr>
          <a:xfrm>
            <a:off x="3916892" y="4956302"/>
            <a:ext cx="533400" cy="586264"/>
            <a:chOff x="4986867" y="1900535"/>
            <a:chExt cx="533400" cy="586264"/>
          </a:xfrm>
        </p:grpSpPr>
        <p:sp>
          <p:nvSpPr>
            <p:cNvPr id="86" name="TextBox 85"/>
            <p:cNvSpPr txBox="1"/>
            <p:nvPr/>
          </p:nvSpPr>
          <p:spPr>
            <a:xfrm>
              <a:off x="4986867" y="2117467"/>
              <a:ext cx="533400" cy="369332"/>
            </a:xfrm>
            <a:prstGeom prst="rect">
              <a:avLst/>
            </a:prstGeom>
            <a:noFill/>
          </p:spPr>
          <p:txBody>
            <a:bodyPr wrap="square" rtlCol="0">
              <a:spAutoFit/>
            </a:bodyPr>
            <a:lstStyle/>
            <a:p>
              <a:pPr algn="ctr"/>
              <a:r>
                <a:rPr lang="en-US" dirty="0" smtClean="0">
                  <a:solidFill>
                    <a:srgbClr val="0000FF"/>
                  </a:solidFill>
                </a:rPr>
                <a:t>F</a:t>
              </a:r>
              <a:endParaRPr lang="en-US" dirty="0">
                <a:solidFill>
                  <a:srgbClr val="0000FF"/>
                </a:solidFill>
              </a:endParaRPr>
            </a:p>
          </p:txBody>
        </p:sp>
        <p:sp>
          <p:nvSpPr>
            <p:cNvPr id="87" name="TextBox 86"/>
            <p:cNvSpPr txBox="1"/>
            <p:nvPr/>
          </p:nvSpPr>
          <p:spPr>
            <a:xfrm>
              <a:off x="5067301" y="1900535"/>
              <a:ext cx="376766" cy="369332"/>
            </a:xfrm>
            <a:prstGeom prst="rect">
              <a:avLst/>
            </a:prstGeom>
            <a:noFill/>
          </p:spPr>
          <p:txBody>
            <a:bodyPr wrap="square" rtlCol="0">
              <a:spAutoFit/>
            </a:bodyPr>
            <a:lstStyle/>
            <a:p>
              <a:pPr algn="ctr"/>
              <a:r>
                <a:rPr lang="en-US" dirty="0" smtClean="0">
                  <a:solidFill>
                    <a:srgbClr val="0000FF"/>
                  </a:solidFill>
                </a:rPr>
                <a:t>S</a:t>
              </a:r>
              <a:endParaRPr lang="en-US" dirty="0">
                <a:solidFill>
                  <a:srgbClr val="0000FF"/>
                </a:solidFill>
              </a:endParaRPr>
            </a:p>
          </p:txBody>
        </p:sp>
        <p:cxnSp>
          <p:nvCxnSpPr>
            <p:cNvPr id="88" name="Straight Connector 87"/>
            <p:cNvCxnSpPr/>
            <p:nvPr/>
          </p:nvCxnSpPr>
          <p:spPr>
            <a:xfrm flipH="1">
              <a:off x="5215467" y="2217003"/>
              <a:ext cx="110067"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sp>
        <p:nvSpPr>
          <p:cNvPr id="89" name="TextBox 88"/>
          <p:cNvSpPr txBox="1"/>
          <p:nvPr/>
        </p:nvSpPr>
        <p:spPr>
          <a:xfrm>
            <a:off x="4174066" y="5195332"/>
            <a:ext cx="774699" cy="369332"/>
          </a:xfrm>
          <a:prstGeom prst="rect">
            <a:avLst/>
          </a:prstGeom>
          <a:noFill/>
        </p:spPr>
        <p:txBody>
          <a:bodyPr wrap="square" rtlCol="0">
            <a:spAutoFit/>
          </a:bodyPr>
          <a:lstStyle/>
          <a:p>
            <a:pPr algn="ctr"/>
            <a:r>
              <a:rPr lang="en-US" dirty="0" smtClean="0">
                <a:solidFill>
                  <a:srgbClr val="0000FF"/>
                </a:solidFill>
              </a:rPr>
              <a:t>(1+i*)</a:t>
            </a:r>
            <a:endParaRPr lang="en-US" dirty="0">
              <a:solidFill>
                <a:srgbClr val="0000FF"/>
              </a:solidFill>
            </a:endParaRPr>
          </a:p>
        </p:txBody>
      </p:sp>
      <p:sp>
        <p:nvSpPr>
          <p:cNvPr id="90" name="TextBox 89"/>
          <p:cNvSpPr txBox="1"/>
          <p:nvPr/>
        </p:nvSpPr>
        <p:spPr>
          <a:xfrm>
            <a:off x="4152901" y="4908835"/>
            <a:ext cx="795865" cy="369332"/>
          </a:xfrm>
          <a:prstGeom prst="rect">
            <a:avLst/>
          </a:prstGeom>
          <a:noFill/>
        </p:spPr>
        <p:txBody>
          <a:bodyPr wrap="square" rtlCol="0">
            <a:spAutoFit/>
          </a:bodyPr>
          <a:lstStyle/>
          <a:p>
            <a:pPr algn="ctr"/>
            <a:r>
              <a:rPr lang="en-US" dirty="0" smtClean="0">
                <a:solidFill>
                  <a:srgbClr val="0000FF"/>
                </a:solidFill>
              </a:rPr>
              <a:t>(1+i)</a:t>
            </a:r>
            <a:endParaRPr lang="en-US" dirty="0">
              <a:solidFill>
                <a:srgbClr val="0000FF"/>
              </a:solidFill>
            </a:endParaRPr>
          </a:p>
        </p:txBody>
      </p:sp>
      <p:cxnSp>
        <p:nvCxnSpPr>
          <p:cNvPr id="91" name="Straight Connector 90"/>
          <p:cNvCxnSpPr/>
          <p:nvPr/>
        </p:nvCxnSpPr>
        <p:spPr>
          <a:xfrm flipH="1">
            <a:off x="4305300" y="5271532"/>
            <a:ext cx="491067"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4732868" y="5024398"/>
            <a:ext cx="643468" cy="461665"/>
          </a:xfrm>
          <a:prstGeom prst="rect">
            <a:avLst/>
          </a:prstGeom>
          <a:noFill/>
          <a:ln w="38100" cmpd="sng">
            <a:noFill/>
          </a:ln>
        </p:spPr>
        <p:txBody>
          <a:bodyPr wrap="square" rtlCol="0">
            <a:spAutoFit/>
          </a:bodyPr>
          <a:lstStyle/>
          <a:p>
            <a:pPr algn="ctr"/>
            <a:r>
              <a:rPr lang="en-US" sz="2400" dirty="0" smtClean="0"/>
              <a:t>≥1</a:t>
            </a:r>
            <a:endParaRPr lang="en-US" sz="2400" baseline="-25000" dirty="0"/>
          </a:p>
        </p:txBody>
      </p:sp>
      <p:sp>
        <p:nvSpPr>
          <p:cNvPr id="93" name="TextBox 92"/>
          <p:cNvSpPr txBox="1"/>
          <p:nvPr/>
        </p:nvSpPr>
        <p:spPr>
          <a:xfrm>
            <a:off x="2459568" y="5086291"/>
            <a:ext cx="609600" cy="369332"/>
          </a:xfrm>
          <a:prstGeom prst="rect">
            <a:avLst/>
          </a:prstGeom>
          <a:noFill/>
        </p:spPr>
        <p:txBody>
          <a:bodyPr wrap="square" rtlCol="0">
            <a:spAutoFit/>
          </a:bodyPr>
          <a:lstStyle/>
          <a:p>
            <a:pPr algn="ctr"/>
            <a:r>
              <a:rPr lang="en-US" dirty="0" smtClean="0">
                <a:solidFill>
                  <a:srgbClr val="0000FF"/>
                </a:solidFill>
              </a:rPr>
              <a:t>(1+i)</a:t>
            </a:r>
            <a:endParaRPr lang="en-US" dirty="0">
              <a:solidFill>
                <a:srgbClr val="0000FF"/>
              </a:solidFill>
            </a:endParaRPr>
          </a:p>
        </p:txBody>
      </p:sp>
      <p:grpSp>
        <p:nvGrpSpPr>
          <p:cNvPr id="94" name="Group 93"/>
          <p:cNvGrpSpPr/>
          <p:nvPr/>
        </p:nvGrpSpPr>
        <p:grpSpPr>
          <a:xfrm>
            <a:off x="2802470" y="4965978"/>
            <a:ext cx="533400" cy="586264"/>
            <a:chOff x="8792634" y="1885202"/>
            <a:chExt cx="533400" cy="586264"/>
          </a:xfrm>
        </p:grpSpPr>
        <p:sp>
          <p:nvSpPr>
            <p:cNvPr id="95" name="TextBox 94"/>
            <p:cNvSpPr txBox="1"/>
            <p:nvPr/>
          </p:nvSpPr>
          <p:spPr>
            <a:xfrm>
              <a:off x="8792634" y="2102134"/>
              <a:ext cx="533400" cy="369332"/>
            </a:xfrm>
            <a:prstGeom prst="rect">
              <a:avLst/>
            </a:prstGeom>
            <a:noFill/>
          </p:spPr>
          <p:txBody>
            <a:bodyPr wrap="square" rtlCol="0">
              <a:spAutoFit/>
            </a:bodyPr>
            <a:lstStyle/>
            <a:p>
              <a:pPr algn="ctr"/>
              <a:r>
                <a:rPr lang="en-US" dirty="0" smtClean="0">
                  <a:solidFill>
                    <a:srgbClr val="0000FF"/>
                  </a:solidFill>
                </a:rPr>
                <a:t>F</a:t>
              </a:r>
              <a:endParaRPr lang="en-US" dirty="0">
                <a:solidFill>
                  <a:srgbClr val="0000FF"/>
                </a:solidFill>
              </a:endParaRPr>
            </a:p>
          </p:txBody>
        </p:sp>
        <p:sp>
          <p:nvSpPr>
            <p:cNvPr id="96" name="TextBox 95"/>
            <p:cNvSpPr txBox="1"/>
            <p:nvPr/>
          </p:nvSpPr>
          <p:spPr>
            <a:xfrm>
              <a:off x="8873068" y="1885202"/>
              <a:ext cx="376766" cy="369332"/>
            </a:xfrm>
            <a:prstGeom prst="rect">
              <a:avLst/>
            </a:prstGeom>
            <a:noFill/>
          </p:spPr>
          <p:txBody>
            <a:bodyPr wrap="square" rtlCol="0">
              <a:spAutoFit/>
            </a:bodyPr>
            <a:lstStyle/>
            <a:p>
              <a:pPr algn="ctr"/>
              <a:r>
                <a:rPr lang="en-US" dirty="0" smtClean="0">
                  <a:solidFill>
                    <a:srgbClr val="0000FF"/>
                  </a:solidFill>
                </a:rPr>
                <a:t>1</a:t>
              </a:r>
              <a:endParaRPr lang="en-US" dirty="0">
                <a:solidFill>
                  <a:srgbClr val="0000FF"/>
                </a:solidFill>
              </a:endParaRPr>
            </a:p>
          </p:txBody>
        </p:sp>
        <p:cxnSp>
          <p:nvCxnSpPr>
            <p:cNvPr id="97" name="Straight Connector 96"/>
            <p:cNvCxnSpPr/>
            <p:nvPr/>
          </p:nvCxnSpPr>
          <p:spPr>
            <a:xfrm flipH="1">
              <a:off x="9021234" y="2201670"/>
              <a:ext cx="110067"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3031070" y="4965978"/>
            <a:ext cx="719666" cy="604202"/>
            <a:chOff x="5067301" y="5843390"/>
            <a:chExt cx="719666" cy="604202"/>
          </a:xfrm>
        </p:grpSpPr>
        <p:sp>
          <p:nvSpPr>
            <p:cNvPr id="99" name="TextBox 98"/>
            <p:cNvSpPr txBox="1"/>
            <p:nvPr/>
          </p:nvSpPr>
          <p:spPr>
            <a:xfrm>
              <a:off x="5067301" y="6078260"/>
              <a:ext cx="719666" cy="369332"/>
            </a:xfrm>
            <a:prstGeom prst="rect">
              <a:avLst/>
            </a:prstGeom>
            <a:noFill/>
            <a:ln>
              <a:noFill/>
            </a:ln>
          </p:spPr>
          <p:txBody>
            <a:bodyPr wrap="square" rtlCol="0">
              <a:spAutoFit/>
            </a:bodyPr>
            <a:lstStyle/>
            <a:p>
              <a:pPr algn="ctr"/>
              <a:r>
                <a:rPr lang="en-US" dirty="0" smtClean="0">
                  <a:solidFill>
                    <a:srgbClr val="0000FF"/>
                  </a:solidFill>
                </a:rPr>
                <a:t>(1+i*)</a:t>
              </a:r>
              <a:endParaRPr lang="en-US" dirty="0">
                <a:solidFill>
                  <a:srgbClr val="0000FF"/>
                </a:solidFill>
              </a:endParaRPr>
            </a:p>
          </p:txBody>
        </p:sp>
        <p:sp>
          <p:nvSpPr>
            <p:cNvPr id="100" name="TextBox 99"/>
            <p:cNvSpPr txBox="1"/>
            <p:nvPr/>
          </p:nvSpPr>
          <p:spPr>
            <a:xfrm>
              <a:off x="5213351" y="5843390"/>
              <a:ext cx="410631" cy="369332"/>
            </a:xfrm>
            <a:prstGeom prst="rect">
              <a:avLst/>
            </a:prstGeom>
            <a:noFill/>
            <a:ln>
              <a:noFill/>
            </a:ln>
          </p:spPr>
          <p:txBody>
            <a:bodyPr wrap="square" rtlCol="0">
              <a:spAutoFit/>
            </a:bodyPr>
            <a:lstStyle/>
            <a:p>
              <a:pPr algn="ctr"/>
              <a:r>
                <a:rPr lang="en-US" dirty="0" smtClean="0">
                  <a:solidFill>
                    <a:srgbClr val="0000FF"/>
                  </a:solidFill>
                </a:rPr>
                <a:t>1</a:t>
              </a:r>
              <a:endParaRPr lang="en-US" dirty="0">
                <a:solidFill>
                  <a:srgbClr val="0000FF"/>
                </a:solidFill>
              </a:endParaRPr>
            </a:p>
          </p:txBody>
        </p:sp>
        <p:cxnSp>
          <p:nvCxnSpPr>
            <p:cNvPr id="101" name="Straight Connector 100"/>
            <p:cNvCxnSpPr/>
            <p:nvPr/>
          </p:nvCxnSpPr>
          <p:spPr>
            <a:xfrm flipH="1">
              <a:off x="5215467" y="6154460"/>
              <a:ext cx="457200"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sp>
        <p:nvSpPr>
          <p:cNvPr id="102" name="TextBox 101"/>
          <p:cNvSpPr txBox="1"/>
          <p:nvPr/>
        </p:nvSpPr>
        <p:spPr>
          <a:xfrm>
            <a:off x="3587751" y="5086291"/>
            <a:ext cx="304800" cy="369332"/>
          </a:xfrm>
          <a:prstGeom prst="rect">
            <a:avLst/>
          </a:prstGeom>
          <a:noFill/>
        </p:spPr>
        <p:txBody>
          <a:bodyPr wrap="square" rtlCol="0">
            <a:spAutoFit/>
          </a:bodyPr>
          <a:lstStyle/>
          <a:p>
            <a:pPr algn="ctr"/>
            <a:r>
              <a:rPr lang="en-US" dirty="0" smtClean="0">
                <a:solidFill>
                  <a:srgbClr val="0000FF"/>
                </a:solidFill>
              </a:rPr>
              <a:t>S</a:t>
            </a:r>
            <a:endParaRPr lang="en-US" dirty="0">
              <a:solidFill>
                <a:srgbClr val="0000FF"/>
              </a:solidFill>
            </a:endParaRPr>
          </a:p>
        </p:txBody>
      </p:sp>
      <p:sp>
        <p:nvSpPr>
          <p:cNvPr id="103" name="TextBox 102"/>
          <p:cNvSpPr txBox="1"/>
          <p:nvPr/>
        </p:nvSpPr>
        <p:spPr>
          <a:xfrm>
            <a:off x="1447800" y="5794496"/>
            <a:ext cx="457200" cy="461665"/>
          </a:xfrm>
          <a:prstGeom prst="rect">
            <a:avLst/>
          </a:prstGeom>
          <a:noFill/>
          <a:ln w="38100" cmpd="sng">
            <a:noFill/>
          </a:ln>
        </p:spPr>
        <p:txBody>
          <a:bodyPr wrap="square" rtlCol="0">
            <a:spAutoFit/>
          </a:bodyPr>
          <a:lstStyle/>
          <a:p>
            <a:pPr algn="ctr"/>
            <a:r>
              <a:rPr lang="en-US" sz="2400" dirty="0" smtClean="0">
                <a:latin typeface="Wingdings"/>
                <a:ea typeface="Wingdings"/>
                <a:cs typeface="Wingdings"/>
                <a:sym typeface="Wingdings"/>
              </a:rPr>
              <a:t></a:t>
            </a:r>
            <a:endParaRPr lang="en-US" sz="2400" dirty="0"/>
          </a:p>
        </p:txBody>
      </p:sp>
      <p:grpSp>
        <p:nvGrpSpPr>
          <p:cNvPr id="104" name="Group 103"/>
          <p:cNvGrpSpPr/>
          <p:nvPr/>
        </p:nvGrpSpPr>
        <p:grpSpPr>
          <a:xfrm>
            <a:off x="1680640" y="5712817"/>
            <a:ext cx="533400" cy="586264"/>
            <a:chOff x="4986867" y="1900535"/>
            <a:chExt cx="533400" cy="586264"/>
          </a:xfrm>
        </p:grpSpPr>
        <p:sp>
          <p:nvSpPr>
            <p:cNvPr id="105" name="TextBox 104"/>
            <p:cNvSpPr txBox="1"/>
            <p:nvPr/>
          </p:nvSpPr>
          <p:spPr>
            <a:xfrm>
              <a:off x="4986867" y="2117467"/>
              <a:ext cx="533400" cy="369332"/>
            </a:xfrm>
            <a:prstGeom prst="rect">
              <a:avLst/>
            </a:prstGeom>
            <a:noFill/>
          </p:spPr>
          <p:txBody>
            <a:bodyPr wrap="square" rtlCol="0">
              <a:spAutoFit/>
            </a:bodyPr>
            <a:lstStyle/>
            <a:p>
              <a:pPr algn="ctr"/>
              <a:r>
                <a:rPr lang="en-US" dirty="0">
                  <a:solidFill>
                    <a:srgbClr val="000000"/>
                  </a:solidFill>
                </a:rPr>
                <a:t>S</a:t>
              </a:r>
            </a:p>
          </p:txBody>
        </p:sp>
        <p:sp>
          <p:nvSpPr>
            <p:cNvPr id="106" name="TextBox 105"/>
            <p:cNvSpPr txBox="1"/>
            <p:nvPr/>
          </p:nvSpPr>
          <p:spPr>
            <a:xfrm>
              <a:off x="5067301" y="1900535"/>
              <a:ext cx="376766" cy="369332"/>
            </a:xfrm>
            <a:prstGeom prst="rect">
              <a:avLst/>
            </a:prstGeom>
            <a:noFill/>
          </p:spPr>
          <p:txBody>
            <a:bodyPr wrap="square" rtlCol="0">
              <a:spAutoFit/>
            </a:bodyPr>
            <a:lstStyle/>
            <a:p>
              <a:pPr algn="ctr"/>
              <a:r>
                <a:rPr lang="en-US" dirty="0">
                  <a:solidFill>
                    <a:srgbClr val="000000"/>
                  </a:solidFill>
                </a:rPr>
                <a:t>F</a:t>
              </a:r>
            </a:p>
          </p:txBody>
        </p:sp>
        <p:cxnSp>
          <p:nvCxnSpPr>
            <p:cNvPr id="107" name="Straight Connector 106"/>
            <p:cNvCxnSpPr/>
            <p:nvPr/>
          </p:nvCxnSpPr>
          <p:spPr>
            <a:xfrm flipH="1">
              <a:off x="5215467" y="2217003"/>
              <a:ext cx="110067" cy="0"/>
            </a:xfrm>
            <a:prstGeom prst="line">
              <a:avLst/>
            </a:prstGeom>
            <a:ln w="19050">
              <a:solidFill>
                <a:srgbClr val="000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sp>
        <p:nvSpPr>
          <p:cNvPr id="108" name="TextBox 107"/>
          <p:cNvSpPr txBox="1"/>
          <p:nvPr/>
        </p:nvSpPr>
        <p:spPr>
          <a:xfrm>
            <a:off x="2023539" y="5956524"/>
            <a:ext cx="609600" cy="369332"/>
          </a:xfrm>
          <a:prstGeom prst="rect">
            <a:avLst/>
          </a:prstGeom>
          <a:noFill/>
        </p:spPr>
        <p:txBody>
          <a:bodyPr wrap="square" rtlCol="0">
            <a:spAutoFit/>
          </a:bodyPr>
          <a:lstStyle/>
          <a:p>
            <a:pPr algn="ctr"/>
            <a:r>
              <a:rPr lang="en-US" dirty="0" smtClean="0">
                <a:solidFill>
                  <a:srgbClr val="000000"/>
                </a:solidFill>
              </a:rPr>
              <a:t>(1+i)</a:t>
            </a:r>
            <a:endParaRPr lang="en-US" dirty="0">
              <a:solidFill>
                <a:srgbClr val="000000"/>
              </a:solidFill>
            </a:endParaRPr>
          </a:p>
        </p:txBody>
      </p:sp>
      <p:sp>
        <p:nvSpPr>
          <p:cNvPr id="109" name="TextBox 108"/>
          <p:cNvSpPr txBox="1"/>
          <p:nvPr/>
        </p:nvSpPr>
        <p:spPr>
          <a:xfrm>
            <a:off x="1913473" y="5670027"/>
            <a:ext cx="795865" cy="369332"/>
          </a:xfrm>
          <a:prstGeom prst="rect">
            <a:avLst/>
          </a:prstGeom>
          <a:noFill/>
        </p:spPr>
        <p:txBody>
          <a:bodyPr wrap="square" rtlCol="0">
            <a:spAutoFit/>
          </a:bodyPr>
          <a:lstStyle/>
          <a:p>
            <a:pPr algn="ctr"/>
            <a:r>
              <a:rPr lang="en-US" dirty="0" smtClean="0"/>
              <a:t>(1+i*)</a:t>
            </a:r>
            <a:endParaRPr lang="en-US" dirty="0"/>
          </a:p>
        </p:txBody>
      </p:sp>
      <p:cxnSp>
        <p:nvCxnSpPr>
          <p:cNvPr id="110" name="Straight Connector 109"/>
          <p:cNvCxnSpPr/>
          <p:nvPr/>
        </p:nvCxnSpPr>
        <p:spPr>
          <a:xfrm flipH="1">
            <a:off x="2065872" y="6032724"/>
            <a:ext cx="491067" cy="0"/>
          </a:xfrm>
          <a:prstGeom prst="line">
            <a:avLst/>
          </a:prstGeom>
          <a:ln w="19050">
            <a:solidFill>
              <a:schemeClr val="tx1"/>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2493440" y="5755725"/>
            <a:ext cx="643468" cy="461665"/>
          </a:xfrm>
          <a:prstGeom prst="rect">
            <a:avLst/>
          </a:prstGeom>
          <a:noFill/>
          <a:ln w="38100" cmpd="sng">
            <a:noFill/>
          </a:ln>
        </p:spPr>
        <p:txBody>
          <a:bodyPr wrap="square" rtlCol="0">
            <a:spAutoFit/>
          </a:bodyPr>
          <a:lstStyle/>
          <a:p>
            <a:pPr algn="ctr"/>
            <a:r>
              <a:rPr lang="en-US" sz="2400" dirty="0"/>
              <a:t>=</a:t>
            </a:r>
            <a:r>
              <a:rPr lang="en-US" sz="2400" dirty="0" smtClean="0"/>
              <a:t> 1</a:t>
            </a:r>
            <a:endParaRPr lang="en-US" sz="2400" baseline="-25000" dirty="0"/>
          </a:p>
        </p:txBody>
      </p:sp>
      <p:sp>
        <p:nvSpPr>
          <p:cNvPr id="112" name="TextBox 111"/>
          <p:cNvSpPr txBox="1"/>
          <p:nvPr/>
        </p:nvSpPr>
        <p:spPr>
          <a:xfrm>
            <a:off x="2984508" y="5794496"/>
            <a:ext cx="457200" cy="461665"/>
          </a:xfrm>
          <a:prstGeom prst="rect">
            <a:avLst/>
          </a:prstGeom>
          <a:noFill/>
          <a:ln w="38100" cmpd="sng">
            <a:noFill/>
          </a:ln>
        </p:spPr>
        <p:txBody>
          <a:bodyPr wrap="square" rtlCol="0">
            <a:spAutoFit/>
          </a:bodyPr>
          <a:lstStyle/>
          <a:p>
            <a:pPr algn="ctr"/>
            <a:r>
              <a:rPr lang="en-US" sz="2400" dirty="0" smtClean="0">
                <a:latin typeface="Wingdings"/>
                <a:ea typeface="Wingdings"/>
                <a:cs typeface="Wingdings"/>
                <a:sym typeface="Wingdings"/>
              </a:rPr>
              <a:t></a:t>
            </a:r>
            <a:endParaRPr lang="en-US" sz="2400" dirty="0"/>
          </a:p>
        </p:txBody>
      </p:sp>
      <p:sp>
        <p:nvSpPr>
          <p:cNvPr id="118" name="TextBox 117"/>
          <p:cNvSpPr txBox="1"/>
          <p:nvPr/>
        </p:nvSpPr>
        <p:spPr>
          <a:xfrm>
            <a:off x="3297766" y="5768995"/>
            <a:ext cx="5655734" cy="461665"/>
          </a:xfrm>
          <a:prstGeom prst="rect">
            <a:avLst/>
          </a:prstGeom>
          <a:noFill/>
          <a:ln w="38100" cmpd="sng">
            <a:noFill/>
          </a:ln>
        </p:spPr>
        <p:txBody>
          <a:bodyPr wrap="square" rtlCol="0">
            <a:spAutoFit/>
          </a:bodyPr>
          <a:lstStyle/>
          <a:p>
            <a:pPr algn="ctr"/>
            <a:r>
              <a:rPr lang="en-US" sz="2400" dirty="0" smtClean="0"/>
              <a:t>F = F</a:t>
            </a:r>
            <a:r>
              <a:rPr lang="en-US" sz="2400" baseline="-25000" dirty="0" smtClean="0"/>
              <a:t>0</a:t>
            </a:r>
            <a:r>
              <a:rPr lang="en-US" sz="2400" dirty="0" smtClean="0"/>
              <a:t> = S             The “Interest Parity Value” </a:t>
            </a:r>
            <a:endParaRPr lang="en-US" sz="2400" baseline="-25000" dirty="0"/>
          </a:p>
        </p:txBody>
      </p:sp>
      <p:grpSp>
        <p:nvGrpSpPr>
          <p:cNvPr id="132" name="Group 131"/>
          <p:cNvGrpSpPr/>
          <p:nvPr/>
        </p:nvGrpSpPr>
        <p:grpSpPr>
          <a:xfrm>
            <a:off x="4487333" y="5661560"/>
            <a:ext cx="778933" cy="652203"/>
            <a:chOff x="3750736" y="5641387"/>
            <a:chExt cx="778933" cy="652203"/>
          </a:xfrm>
        </p:grpSpPr>
        <p:sp>
          <p:nvSpPr>
            <p:cNvPr id="119" name="TextBox 118"/>
            <p:cNvSpPr txBox="1"/>
            <p:nvPr/>
          </p:nvSpPr>
          <p:spPr>
            <a:xfrm>
              <a:off x="3750736" y="5924258"/>
              <a:ext cx="778933" cy="369332"/>
            </a:xfrm>
            <a:prstGeom prst="rect">
              <a:avLst/>
            </a:prstGeom>
            <a:noFill/>
          </p:spPr>
          <p:txBody>
            <a:bodyPr wrap="square" rtlCol="0">
              <a:spAutoFit/>
            </a:bodyPr>
            <a:lstStyle/>
            <a:p>
              <a:pPr algn="ctr"/>
              <a:r>
                <a:rPr lang="en-US" dirty="0" smtClean="0">
                  <a:solidFill>
                    <a:srgbClr val="000000"/>
                  </a:solidFill>
                </a:rPr>
                <a:t>(1+i*)</a:t>
              </a:r>
              <a:endParaRPr lang="en-US" dirty="0">
                <a:solidFill>
                  <a:srgbClr val="000000"/>
                </a:solidFill>
              </a:endParaRPr>
            </a:p>
          </p:txBody>
        </p:sp>
        <p:cxnSp>
          <p:nvCxnSpPr>
            <p:cNvPr id="120" name="Straight Connector 119"/>
            <p:cNvCxnSpPr/>
            <p:nvPr/>
          </p:nvCxnSpPr>
          <p:spPr>
            <a:xfrm flipH="1">
              <a:off x="3881973" y="6000458"/>
              <a:ext cx="491067" cy="0"/>
            </a:xfrm>
            <a:prstGeom prst="line">
              <a:avLst/>
            </a:prstGeom>
            <a:ln w="19050">
              <a:solidFill>
                <a:schemeClr val="tx1"/>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3815298" y="5641387"/>
              <a:ext cx="609600" cy="369332"/>
            </a:xfrm>
            <a:prstGeom prst="rect">
              <a:avLst/>
            </a:prstGeom>
            <a:noFill/>
          </p:spPr>
          <p:txBody>
            <a:bodyPr wrap="square" rtlCol="0">
              <a:spAutoFit/>
            </a:bodyPr>
            <a:lstStyle/>
            <a:p>
              <a:pPr algn="ctr"/>
              <a:r>
                <a:rPr lang="en-US" dirty="0" smtClean="0">
                  <a:solidFill>
                    <a:srgbClr val="000000"/>
                  </a:solidFill>
                </a:rPr>
                <a:t>(1+i)</a:t>
              </a:r>
              <a:endParaRPr lang="en-US" dirty="0">
                <a:solidFill>
                  <a:srgbClr val="000000"/>
                </a:solidFill>
              </a:endParaRPr>
            </a:p>
          </p:txBody>
        </p:sp>
      </p:grpSp>
      <p:sp>
        <p:nvSpPr>
          <p:cNvPr id="129" name="Rectangle 128"/>
          <p:cNvSpPr/>
          <p:nvPr/>
        </p:nvSpPr>
        <p:spPr>
          <a:xfrm>
            <a:off x="3829050" y="5691784"/>
            <a:ext cx="1386417" cy="657694"/>
          </a:xfrm>
          <a:prstGeom prst="rect">
            <a:avLst/>
          </a:prstGeom>
          <a:noFill/>
          <a:ln w="381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p:cNvSpPr txBox="1"/>
          <p:nvPr/>
        </p:nvSpPr>
        <p:spPr>
          <a:xfrm>
            <a:off x="3090334" y="4292190"/>
            <a:ext cx="491067" cy="369332"/>
          </a:xfrm>
          <a:prstGeom prst="rect">
            <a:avLst/>
          </a:prstGeom>
          <a:noFill/>
          <a:ln>
            <a:noFill/>
          </a:ln>
        </p:spPr>
        <p:txBody>
          <a:bodyPr wrap="square" rtlCol="0">
            <a:spAutoFit/>
          </a:bodyPr>
          <a:lstStyle/>
          <a:p>
            <a:pPr algn="ctr"/>
            <a:r>
              <a:rPr lang="en-US" dirty="0" smtClean="0">
                <a:solidFill>
                  <a:srgbClr val="008000"/>
                </a:solidFill>
              </a:rPr>
              <a:t>F</a:t>
            </a:r>
            <a:endParaRPr lang="en-US" dirty="0">
              <a:solidFill>
                <a:srgbClr val="008000"/>
              </a:solidFill>
            </a:endParaRPr>
          </a:p>
        </p:txBody>
      </p:sp>
      <p:cxnSp>
        <p:nvCxnSpPr>
          <p:cNvPr id="12" name="Straight Arrow Connector 11"/>
          <p:cNvCxnSpPr/>
          <p:nvPr/>
        </p:nvCxnSpPr>
        <p:spPr>
          <a:xfrm flipH="1">
            <a:off x="2709338" y="2486799"/>
            <a:ext cx="2277530" cy="180539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flipH="1">
            <a:off x="3141137" y="2979003"/>
            <a:ext cx="3488264" cy="140169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flipH="1">
            <a:off x="3462873" y="2386336"/>
            <a:ext cx="4004727" cy="20177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a:endCxn id="56" idx="3"/>
          </p:cNvCxnSpPr>
          <p:nvPr/>
        </p:nvCxnSpPr>
        <p:spPr>
          <a:xfrm flipH="1">
            <a:off x="3826934" y="1900535"/>
            <a:ext cx="2802466" cy="247123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376336" y="4187104"/>
            <a:ext cx="2286000" cy="646331"/>
          </a:xfrm>
          <a:prstGeom prst="rect">
            <a:avLst/>
          </a:prstGeom>
          <a:noFill/>
        </p:spPr>
        <p:txBody>
          <a:bodyPr wrap="square" rtlCol="0">
            <a:spAutoFit/>
          </a:bodyPr>
          <a:lstStyle/>
          <a:p>
            <a:r>
              <a:rPr lang="en-US" dirty="0" smtClean="0">
                <a:solidFill>
                  <a:srgbClr val="008000"/>
                </a:solidFill>
              </a:rPr>
              <a:t>Otherwise profit &gt; 0 from clockwise path.</a:t>
            </a:r>
            <a:endParaRPr lang="en-US" dirty="0">
              <a:solidFill>
                <a:srgbClr val="008000"/>
              </a:solidFill>
            </a:endParaRPr>
          </a:p>
        </p:txBody>
      </p:sp>
      <p:sp>
        <p:nvSpPr>
          <p:cNvPr id="116" name="TextBox 115"/>
          <p:cNvSpPr txBox="1"/>
          <p:nvPr/>
        </p:nvSpPr>
        <p:spPr>
          <a:xfrm>
            <a:off x="5376336" y="4965978"/>
            <a:ext cx="2785533" cy="646331"/>
          </a:xfrm>
          <a:prstGeom prst="rect">
            <a:avLst/>
          </a:prstGeom>
          <a:noFill/>
        </p:spPr>
        <p:txBody>
          <a:bodyPr wrap="square" rtlCol="0">
            <a:spAutoFit/>
          </a:bodyPr>
          <a:lstStyle/>
          <a:p>
            <a:r>
              <a:rPr lang="en-US" dirty="0" smtClean="0">
                <a:solidFill>
                  <a:srgbClr val="0000FF"/>
                </a:solidFill>
              </a:rPr>
              <a:t>Otherwise profit &gt; 0 from counter-clockwise path.</a:t>
            </a:r>
            <a:endParaRPr lang="en-US" dirty="0">
              <a:solidFill>
                <a:srgbClr val="0000FF"/>
              </a:solidFill>
            </a:endParaRPr>
          </a:p>
        </p:txBody>
      </p:sp>
      <p:sp>
        <p:nvSpPr>
          <p:cNvPr id="46" name="Oval 45"/>
          <p:cNvSpPr/>
          <p:nvPr/>
        </p:nvSpPr>
        <p:spPr>
          <a:xfrm>
            <a:off x="4838694" y="4275551"/>
            <a:ext cx="427571" cy="409370"/>
          </a:xfrm>
          <a:prstGeom prst="ellipse">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Curved Connector 52"/>
          <p:cNvCxnSpPr>
            <a:endCxn id="46" idx="0"/>
          </p:cNvCxnSpPr>
          <p:nvPr/>
        </p:nvCxnSpPr>
        <p:spPr>
          <a:xfrm rot="10800000">
            <a:off x="5052480" y="4275552"/>
            <a:ext cx="391590" cy="67849"/>
          </a:xfrm>
          <a:prstGeom prst="curvedConnector4">
            <a:avLst>
              <a:gd name="adj1" fmla="val 22703"/>
              <a:gd name="adj2" fmla="val 43692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17" name="Oval 116"/>
          <p:cNvSpPr/>
          <p:nvPr/>
        </p:nvSpPr>
        <p:spPr>
          <a:xfrm>
            <a:off x="4838693" y="5066847"/>
            <a:ext cx="427571" cy="409370"/>
          </a:xfrm>
          <a:prstGeom prst="ellipse">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2" name="Curved Connector 121"/>
          <p:cNvCxnSpPr>
            <a:endCxn id="117" idx="0"/>
          </p:cNvCxnSpPr>
          <p:nvPr/>
        </p:nvCxnSpPr>
        <p:spPr>
          <a:xfrm rot="10800000">
            <a:off x="5052479" y="5066848"/>
            <a:ext cx="391590" cy="67849"/>
          </a:xfrm>
          <a:prstGeom prst="curvedConnector4">
            <a:avLst>
              <a:gd name="adj1" fmla="val 22703"/>
              <a:gd name="adj2" fmla="val 436925"/>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5599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1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1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73"/>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5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1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2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0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1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1"/>
                                        </p:tgtEl>
                                        <p:attrNameLst>
                                          <p:attrName>style.visibility</p:attrName>
                                        </p:attrNameLst>
                                      </p:cBhvr>
                                      <p:to>
                                        <p:strVal val="visible"/>
                                      </p:to>
                                    </p:set>
                                  </p:childTnLst>
                                </p:cTn>
                              </p:par>
                              <p:par>
                                <p:cTn id="113" presetID="1" presetClass="exit" presetSubtype="0" fill="hold" grpId="1" nodeType="withEffect">
                                  <p:stCondLst>
                                    <p:cond delay="0"/>
                                  </p:stCondLst>
                                  <p:childTnLst>
                                    <p:set>
                                      <p:cBhvr>
                                        <p:cTn id="114" dur="1" fill="hold">
                                          <p:stCondLst>
                                            <p:cond delay="0"/>
                                          </p:stCondLst>
                                        </p:cTn>
                                        <p:tgtEl>
                                          <p:spTgt spid="117"/>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122"/>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116"/>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1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3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2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8" grpId="0"/>
      <p:bldP spid="58" grpId="0"/>
      <p:bldP spid="73" grpId="0"/>
      <p:bldP spid="73" grpId="1"/>
      <p:bldP spid="74" grpId="0"/>
      <p:bldP spid="84" grpId="0"/>
      <p:bldP spid="89" grpId="0"/>
      <p:bldP spid="90" grpId="0"/>
      <p:bldP spid="92" grpId="0"/>
      <p:bldP spid="93" grpId="0"/>
      <p:bldP spid="102" grpId="0"/>
      <p:bldP spid="103" grpId="0"/>
      <p:bldP spid="108" grpId="0"/>
      <p:bldP spid="109" grpId="0"/>
      <p:bldP spid="111" grpId="0"/>
      <p:bldP spid="112" grpId="0"/>
      <p:bldP spid="118" grpId="0"/>
      <p:bldP spid="129" grpId="0" animBg="1"/>
      <p:bldP spid="98" grpId="0"/>
      <p:bldP spid="45" grpId="0"/>
      <p:bldP spid="45" grpId="1"/>
      <p:bldP spid="116" grpId="0"/>
      <p:bldP spid="116" grpId="1"/>
      <p:bldP spid="46" grpId="0" animBg="1"/>
      <p:bldP spid="46" grpId="1" animBg="1"/>
      <p:bldP spid="117" grpId="0" animBg="1"/>
      <p:bldP spid="11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AE7051F-6F99-364B-BFB3-32AB1DA31AE5}" type="slidenum">
              <a:rPr lang="en-US" smtClean="0"/>
              <a:pPr/>
              <a:t>12</a:t>
            </a:fld>
            <a:endParaRPr lang="en-US" dirty="0"/>
          </a:p>
        </p:txBody>
      </p:sp>
      <p:sp>
        <p:nvSpPr>
          <p:cNvPr id="6" name="Title 1"/>
          <p:cNvSpPr>
            <a:spLocks noGrp="1"/>
          </p:cNvSpPr>
          <p:nvPr>
            <p:ph type="title"/>
          </p:nvPr>
        </p:nvSpPr>
        <p:spPr>
          <a:xfrm>
            <a:off x="1447800" y="756717"/>
            <a:ext cx="6858000" cy="1127166"/>
          </a:xfrm>
        </p:spPr>
        <p:txBody>
          <a:bodyPr/>
          <a:lstStyle/>
          <a:p>
            <a:pPr lvl="0"/>
            <a:r>
              <a:rPr lang="en-US" dirty="0" smtClean="0"/>
              <a:t>The Forward Premium (without t-costs)</a:t>
            </a:r>
          </a:p>
        </p:txBody>
      </p:sp>
      <p:sp>
        <p:nvSpPr>
          <p:cNvPr id="7" name="Content Placeholder 2"/>
          <p:cNvSpPr>
            <a:spLocks noGrp="1"/>
          </p:cNvSpPr>
          <p:nvPr>
            <p:ph idx="1"/>
          </p:nvPr>
        </p:nvSpPr>
        <p:spPr>
          <a:xfrm>
            <a:off x="1447800" y="2591949"/>
            <a:ext cx="7239000" cy="2751522"/>
          </a:xfrm>
        </p:spPr>
        <p:txBody>
          <a:bodyPr/>
          <a:lstStyle/>
          <a:p>
            <a:r>
              <a:rPr lang="en-US" dirty="0" smtClean="0"/>
              <a:t>The Forward Premium is the percentage by which the forward rate exceeds the spot rate.</a:t>
            </a:r>
          </a:p>
          <a:p>
            <a:endParaRPr lang="en-US" dirty="0" smtClean="0"/>
          </a:p>
          <a:p>
            <a:r>
              <a:rPr lang="en-US" dirty="0" smtClean="0"/>
              <a:t>Thus</a:t>
            </a:r>
            <a:endParaRPr lang="en-US" dirty="0"/>
          </a:p>
        </p:txBody>
      </p:sp>
      <p:grpSp>
        <p:nvGrpSpPr>
          <p:cNvPr id="13" name="Group 12"/>
          <p:cNvGrpSpPr/>
          <p:nvPr/>
        </p:nvGrpSpPr>
        <p:grpSpPr>
          <a:xfrm>
            <a:off x="2252141" y="4174867"/>
            <a:ext cx="533400" cy="586264"/>
            <a:chOff x="1981200" y="4343400"/>
            <a:chExt cx="533400" cy="586264"/>
          </a:xfrm>
        </p:grpSpPr>
        <p:sp>
          <p:nvSpPr>
            <p:cNvPr id="9" name="TextBox 8"/>
            <p:cNvSpPr txBox="1"/>
            <p:nvPr/>
          </p:nvSpPr>
          <p:spPr>
            <a:xfrm>
              <a:off x="1981200" y="4560332"/>
              <a:ext cx="533400" cy="369332"/>
            </a:xfrm>
            <a:prstGeom prst="rect">
              <a:avLst/>
            </a:prstGeom>
            <a:noFill/>
          </p:spPr>
          <p:txBody>
            <a:bodyPr wrap="square" rtlCol="0">
              <a:spAutoFit/>
            </a:bodyPr>
            <a:lstStyle/>
            <a:p>
              <a:pPr algn="ctr"/>
              <a:r>
                <a:rPr lang="en-US" dirty="0">
                  <a:solidFill>
                    <a:srgbClr val="000000"/>
                  </a:solidFill>
                </a:rPr>
                <a:t>S</a:t>
              </a:r>
            </a:p>
          </p:txBody>
        </p:sp>
        <p:sp>
          <p:nvSpPr>
            <p:cNvPr id="10" name="TextBox 9"/>
            <p:cNvSpPr txBox="1"/>
            <p:nvPr/>
          </p:nvSpPr>
          <p:spPr>
            <a:xfrm>
              <a:off x="1989674" y="4343400"/>
              <a:ext cx="524926" cy="369332"/>
            </a:xfrm>
            <a:prstGeom prst="rect">
              <a:avLst/>
            </a:prstGeom>
            <a:noFill/>
          </p:spPr>
          <p:txBody>
            <a:bodyPr wrap="square" rtlCol="0">
              <a:spAutoFit/>
            </a:bodyPr>
            <a:lstStyle/>
            <a:p>
              <a:pPr algn="ctr"/>
              <a:r>
                <a:rPr lang="en-US" dirty="0" smtClean="0">
                  <a:solidFill>
                    <a:srgbClr val="000000"/>
                  </a:solidFill>
                </a:rPr>
                <a:t>F-S</a:t>
              </a:r>
              <a:endParaRPr lang="en-US" dirty="0">
                <a:solidFill>
                  <a:srgbClr val="000000"/>
                </a:solidFill>
              </a:endParaRPr>
            </a:p>
          </p:txBody>
        </p:sp>
        <p:cxnSp>
          <p:nvCxnSpPr>
            <p:cNvPr id="11" name="Straight Connector 10"/>
            <p:cNvCxnSpPr/>
            <p:nvPr/>
          </p:nvCxnSpPr>
          <p:spPr>
            <a:xfrm flipH="1">
              <a:off x="2137841" y="4659868"/>
              <a:ext cx="224359" cy="0"/>
            </a:xfrm>
            <a:prstGeom prst="line">
              <a:avLst/>
            </a:prstGeom>
            <a:ln w="19050">
              <a:solidFill>
                <a:srgbClr val="000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1756841" y="4251067"/>
            <a:ext cx="757759" cy="461665"/>
          </a:xfrm>
          <a:prstGeom prst="rect">
            <a:avLst/>
          </a:prstGeom>
          <a:noFill/>
          <a:ln w="38100" cmpd="sng">
            <a:noFill/>
          </a:ln>
        </p:spPr>
        <p:txBody>
          <a:bodyPr wrap="square" rtlCol="0">
            <a:spAutoFit/>
          </a:bodyPr>
          <a:lstStyle/>
          <a:p>
            <a:pPr algn="ctr"/>
            <a:r>
              <a:rPr lang="en-US" sz="2400" dirty="0" smtClean="0"/>
              <a:t>P =</a:t>
            </a:r>
            <a:endParaRPr lang="en-US" sz="2400" baseline="-25000" dirty="0"/>
          </a:p>
        </p:txBody>
      </p:sp>
      <p:sp>
        <p:nvSpPr>
          <p:cNvPr id="19" name="TextBox 18"/>
          <p:cNvSpPr txBox="1"/>
          <p:nvPr/>
        </p:nvSpPr>
        <p:spPr>
          <a:xfrm>
            <a:off x="1659467" y="5294060"/>
            <a:ext cx="4945591" cy="461665"/>
          </a:xfrm>
          <a:prstGeom prst="rect">
            <a:avLst/>
          </a:prstGeom>
          <a:noFill/>
          <a:ln w="38100" cmpd="sng">
            <a:noFill/>
          </a:ln>
        </p:spPr>
        <p:txBody>
          <a:bodyPr wrap="square" rtlCol="0">
            <a:spAutoFit/>
          </a:bodyPr>
          <a:lstStyle/>
          <a:p>
            <a:pPr algn="ctr"/>
            <a:r>
              <a:rPr lang="en-US" sz="2400" dirty="0" smtClean="0"/>
              <a:t>P</a:t>
            </a:r>
            <a:r>
              <a:rPr lang="en-US" sz="2400" baseline="-25000" dirty="0" smtClean="0"/>
              <a:t>0</a:t>
            </a:r>
            <a:r>
              <a:rPr lang="en-US" sz="2400" dirty="0" smtClean="0"/>
              <a:t> =        =         −1 =                   ≈ </a:t>
            </a:r>
            <a:r>
              <a:rPr lang="en-US" sz="2400" dirty="0" err="1" smtClean="0"/>
              <a:t>i</a:t>
            </a:r>
            <a:r>
              <a:rPr lang="en-US" sz="2400" dirty="0" smtClean="0"/>
              <a:t> − </a:t>
            </a:r>
            <a:r>
              <a:rPr lang="en-US" sz="2400" dirty="0" err="1" smtClean="0"/>
              <a:t>i</a:t>
            </a:r>
            <a:r>
              <a:rPr lang="en-US" sz="2400" dirty="0" smtClean="0"/>
              <a:t>*</a:t>
            </a:r>
            <a:endParaRPr lang="en-US" sz="2400" baseline="-25000" dirty="0"/>
          </a:p>
        </p:txBody>
      </p:sp>
      <p:sp>
        <p:nvSpPr>
          <p:cNvPr id="21" name="TextBox 20"/>
          <p:cNvSpPr txBox="1"/>
          <p:nvPr/>
        </p:nvSpPr>
        <p:spPr>
          <a:xfrm>
            <a:off x="2413022" y="5472892"/>
            <a:ext cx="533400" cy="369332"/>
          </a:xfrm>
          <a:prstGeom prst="rect">
            <a:avLst/>
          </a:prstGeom>
          <a:noFill/>
        </p:spPr>
        <p:txBody>
          <a:bodyPr wrap="square" rtlCol="0">
            <a:spAutoFit/>
          </a:bodyPr>
          <a:lstStyle/>
          <a:p>
            <a:pPr algn="ctr"/>
            <a:r>
              <a:rPr lang="en-US" dirty="0">
                <a:solidFill>
                  <a:srgbClr val="000000"/>
                </a:solidFill>
              </a:rPr>
              <a:t>S</a:t>
            </a:r>
          </a:p>
        </p:txBody>
      </p:sp>
      <p:sp>
        <p:nvSpPr>
          <p:cNvPr id="22" name="TextBox 21"/>
          <p:cNvSpPr txBox="1"/>
          <p:nvPr/>
        </p:nvSpPr>
        <p:spPr>
          <a:xfrm>
            <a:off x="2387622" y="5205489"/>
            <a:ext cx="584177" cy="369332"/>
          </a:xfrm>
          <a:prstGeom prst="rect">
            <a:avLst/>
          </a:prstGeom>
          <a:noFill/>
        </p:spPr>
        <p:txBody>
          <a:bodyPr wrap="square" rtlCol="0">
            <a:spAutoFit/>
          </a:bodyPr>
          <a:lstStyle/>
          <a:p>
            <a:pPr algn="ctr"/>
            <a:r>
              <a:rPr lang="en-US" dirty="0" smtClean="0">
                <a:solidFill>
                  <a:srgbClr val="000000"/>
                </a:solidFill>
              </a:rPr>
              <a:t>F</a:t>
            </a:r>
            <a:r>
              <a:rPr lang="en-US" baseline="-25000" dirty="0" smtClean="0">
                <a:solidFill>
                  <a:srgbClr val="000000"/>
                </a:solidFill>
              </a:rPr>
              <a:t>0</a:t>
            </a:r>
            <a:r>
              <a:rPr lang="en-US" dirty="0" smtClean="0">
                <a:solidFill>
                  <a:srgbClr val="000000"/>
                </a:solidFill>
              </a:rPr>
              <a:t>-S</a:t>
            </a:r>
            <a:endParaRPr lang="en-US" dirty="0">
              <a:solidFill>
                <a:srgbClr val="000000"/>
              </a:solidFill>
            </a:endParaRPr>
          </a:p>
        </p:txBody>
      </p:sp>
      <p:cxnSp>
        <p:nvCxnSpPr>
          <p:cNvPr id="23" name="Straight Connector 22"/>
          <p:cNvCxnSpPr/>
          <p:nvPr/>
        </p:nvCxnSpPr>
        <p:spPr>
          <a:xfrm flipH="1">
            <a:off x="2535791" y="5572428"/>
            <a:ext cx="283609" cy="0"/>
          </a:xfrm>
          <a:prstGeom prst="line">
            <a:avLst/>
          </a:prstGeom>
          <a:ln w="19050">
            <a:solidFill>
              <a:srgbClr val="000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3019429" y="5212445"/>
            <a:ext cx="778933" cy="652203"/>
            <a:chOff x="3750736" y="5641387"/>
            <a:chExt cx="778933" cy="652203"/>
          </a:xfrm>
        </p:grpSpPr>
        <p:sp>
          <p:nvSpPr>
            <p:cNvPr id="30" name="TextBox 29"/>
            <p:cNvSpPr txBox="1"/>
            <p:nvPr/>
          </p:nvSpPr>
          <p:spPr>
            <a:xfrm>
              <a:off x="3750736" y="5924258"/>
              <a:ext cx="778933" cy="369332"/>
            </a:xfrm>
            <a:prstGeom prst="rect">
              <a:avLst/>
            </a:prstGeom>
            <a:noFill/>
          </p:spPr>
          <p:txBody>
            <a:bodyPr wrap="square" rtlCol="0">
              <a:spAutoFit/>
            </a:bodyPr>
            <a:lstStyle/>
            <a:p>
              <a:pPr algn="ctr"/>
              <a:r>
                <a:rPr lang="en-US" dirty="0" smtClean="0">
                  <a:solidFill>
                    <a:srgbClr val="000000"/>
                  </a:solidFill>
                </a:rPr>
                <a:t>(1+i*)</a:t>
              </a:r>
              <a:endParaRPr lang="en-US" dirty="0">
                <a:solidFill>
                  <a:srgbClr val="000000"/>
                </a:solidFill>
              </a:endParaRPr>
            </a:p>
          </p:txBody>
        </p:sp>
        <p:cxnSp>
          <p:nvCxnSpPr>
            <p:cNvPr id="31" name="Straight Connector 30"/>
            <p:cNvCxnSpPr/>
            <p:nvPr/>
          </p:nvCxnSpPr>
          <p:spPr>
            <a:xfrm flipH="1">
              <a:off x="3881973" y="6000458"/>
              <a:ext cx="491067" cy="0"/>
            </a:xfrm>
            <a:prstGeom prst="line">
              <a:avLst/>
            </a:prstGeom>
            <a:ln w="19050">
              <a:solidFill>
                <a:schemeClr val="tx1"/>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815298" y="5641387"/>
              <a:ext cx="609600" cy="369332"/>
            </a:xfrm>
            <a:prstGeom prst="rect">
              <a:avLst/>
            </a:prstGeom>
            <a:noFill/>
          </p:spPr>
          <p:txBody>
            <a:bodyPr wrap="square" rtlCol="0">
              <a:spAutoFit/>
            </a:bodyPr>
            <a:lstStyle/>
            <a:p>
              <a:pPr algn="ctr"/>
              <a:r>
                <a:rPr lang="en-US" dirty="0" smtClean="0">
                  <a:solidFill>
                    <a:srgbClr val="000000"/>
                  </a:solidFill>
                </a:rPr>
                <a:t>(1+i)</a:t>
              </a:r>
              <a:endParaRPr lang="en-US" dirty="0">
                <a:solidFill>
                  <a:srgbClr val="000000"/>
                </a:solidFill>
              </a:endParaRPr>
            </a:p>
          </p:txBody>
        </p:sp>
      </p:grpSp>
      <p:grpSp>
        <p:nvGrpSpPr>
          <p:cNvPr id="40" name="Group 39"/>
          <p:cNvGrpSpPr/>
          <p:nvPr/>
        </p:nvGrpSpPr>
        <p:grpSpPr>
          <a:xfrm>
            <a:off x="4255562" y="5179760"/>
            <a:ext cx="1307038" cy="692547"/>
            <a:chOff x="4255562" y="5179760"/>
            <a:chExt cx="1307038" cy="692547"/>
          </a:xfrm>
        </p:grpSpPr>
        <p:sp>
          <p:nvSpPr>
            <p:cNvPr id="34" name="TextBox 33"/>
            <p:cNvSpPr txBox="1"/>
            <p:nvPr/>
          </p:nvSpPr>
          <p:spPr>
            <a:xfrm>
              <a:off x="4495800" y="5502975"/>
              <a:ext cx="838200" cy="369332"/>
            </a:xfrm>
            <a:prstGeom prst="rect">
              <a:avLst/>
            </a:prstGeom>
            <a:noFill/>
          </p:spPr>
          <p:txBody>
            <a:bodyPr wrap="square" rtlCol="0">
              <a:spAutoFit/>
            </a:bodyPr>
            <a:lstStyle/>
            <a:p>
              <a:pPr algn="ctr"/>
              <a:r>
                <a:rPr lang="en-US" dirty="0" smtClean="0">
                  <a:solidFill>
                    <a:srgbClr val="000000"/>
                  </a:solidFill>
                </a:rPr>
                <a:t>(1+i*)</a:t>
              </a:r>
              <a:endParaRPr lang="en-US" dirty="0">
                <a:solidFill>
                  <a:srgbClr val="000000"/>
                </a:solidFill>
              </a:endParaRPr>
            </a:p>
          </p:txBody>
        </p:sp>
        <p:cxnSp>
          <p:nvCxnSpPr>
            <p:cNvPr id="35" name="Straight Connector 34"/>
            <p:cNvCxnSpPr/>
            <p:nvPr/>
          </p:nvCxnSpPr>
          <p:spPr>
            <a:xfrm>
              <a:off x="4343400" y="5549092"/>
              <a:ext cx="1093113" cy="0"/>
            </a:xfrm>
            <a:prstGeom prst="line">
              <a:avLst/>
            </a:prstGeom>
            <a:ln w="19050">
              <a:solidFill>
                <a:schemeClr val="tx1"/>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255562" y="5179760"/>
              <a:ext cx="1307038" cy="369332"/>
            </a:xfrm>
            <a:prstGeom prst="rect">
              <a:avLst/>
            </a:prstGeom>
            <a:noFill/>
          </p:spPr>
          <p:txBody>
            <a:bodyPr wrap="square" rtlCol="0">
              <a:spAutoFit/>
            </a:bodyPr>
            <a:lstStyle/>
            <a:p>
              <a:pPr algn="ctr"/>
              <a:r>
                <a:rPr lang="en-US" dirty="0" smtClean="0">
                  <a:solidFill>
                    <a:srgbClr val="000000"/>
                  </a:solidFill>
                </a:rPr>
                <a:t>(1+i)−</a:t>
              </a:r>
              <a:r>
                <a:rPr lang="en-US" dirty="0">
                  <a:solidFill>
                    <a:srgbClr val="000000"/>
                  </a:solidFill>
                </a:rPr>
                <a:t>(1+i*</a:t>
              </a:r>
              <a:r>
                <a:rPr lang="en-US" dirty="0" smtClean="0">
                  <a:solidFill>
                    <a:srgbClr val="000000"/>
                  </a:solidFill>
                </a:rPr>
                <a:t>)</a:t>
              </a:r>
              <a:endParaRPr lang="en-US" dirty="0">
                <a:solidFill>
                  <a:srgbClr val="000000"/>
                </a:solidFill>
              </a:endParaRPr>
            </a:p>
          </p:txBody>
        </p:sp>
      </p:grpSp>
    </p:spTree>
    <p:extLst>
      <p:ext uri="{BB962C8B-B14F-4D97-AF65-F5344CB8AC3E}">
        <p14:creationId xmlns:p14="http://schemas.microsoft.com/office/powerpoint/2010/main" val="3571784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56717"/>
            <a:ext cx="7239000" cy="1127166"/>
          </a:xfrm>
        </p:spPr>
        <p:txBody>
          <a:bodyPr/>
          <a:lstStyle/>
          <a:p>
            <a:pPr lvl="0"/>
            <a:r>
              <a:rPr lang="en-US" dirty="0" smtClean="0"/>
              <a:t>The Rates (</a:t>
            </a:r>
            <a:r>
              <a:rPr lang="en-US" u="sng" dirty="0" smtClean="0"/>
              <a:t>with</a:t>
            </a:r>
            <a:r>
              <a:rPr lang="en-US" dirty="0" smtClean="0"/>
              <a:t> t-costs)</a:t>
            </a:r>
          </a:p>
        </p:txBody>
      </p:sp>
      <p:sp>
        <p:nvSpPr>
          <p:cNvPr id="4" name="Slide Number Placeholder 3"/>
          <p:cNvSpPr>
            <a:spLocks noGrp="1"/>
          </p:cNvSpPr>
          <p:nvPr>
            <p:ph type="sldNum" sz="quarter" idx="4"/>
          </p:nvPr>
        </p:nvSpPr>
        <p:spPr/>
        <p:txBody>
          <a:bodyPr/>
          <a:lstStyle/>
          <a:p>
            <a:fld id="{AAE7051F-6F99-364B-BFB3-32AB1DA31AE5}" type="slidenum">
              <a:rPr lang="en-US" smtClean="0"/>
              <a:pPr/>
              <a:t>13</a:t>
            </a:fld>
            <a:endParaRPr lang="en-US" dirty="0"/>
          </a:p>
        </p:txBody>
      </p:sp>
      <p:sp>
        <p:nvSpPr>
          <p:cNvPr id="7" name="TextBox 6"/>
          <p:cNvSpPr txBox="1"/>
          <p:nvPr/>
        </p:nvSpPr>
        <p:spPr>
          <a:xfrm>
            <a:off x="2286000" y="2543032"/>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0</a:t>
            </a:r>
            <a:endParaRPr lang="en-US" sz="2400" baseline="-25000" dirty="0"/>
          </a:p>
        </p:txBody>
      </p:sp>
      <p:sp>
        <p:nvSpPr>
          <p:cNvPr id="9" name="TextBox 8"/>
          <p:cNvSpPr txBox="1"/>
          <p:nvPr/>
        </p:nvSpPr>
        <p:spPr>
          <a:xfrm>
            <a:off x="6096000" y="2543032"/>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1</a:t>
            </a:r>
            <a:endParaRPr lang="en-US" sz="2400" baseline="-25000" dirty="0"/>
          </a:p>
        </p:txBody>
      </p:sp>
      <p:sp>
        <p:nvSpPr>
          <p:cNvPr id="10" name="TextBox 9"/>
          <p:cNvSpPr txBox="1"/>
          <p:nvPr/>
        </p:nvSpPr>
        <p:spPr>
          <a:xfrm>
            <a:off x="2286000" y="4648200"/>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0</a:t>
            </a:r>
            <a:endParaRPr lang="en-US" sz="2400" baseline="-25000" dirty="0"/>
          </a:p>
        </p:txBody>
      </p:sp>
      <p:sp>
        <p:nvSpPr>
          <p:cNvPr id="11" name="TextBox 10"/>
          <p:cNvSpPr txBox="1"/>
          <p:nvPr/>
        </p:nvSpPr>
        <p:spPr>
          <a:xfrm>
            <a:off x="6096000" y="4648200"/>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1</a:t>
            </a:r>
            <a:endParaRPr lang="en-US" sz="2400" baseline="-25000" dirty="0"/>
          </a:p>
        </p:txBody>
      </p:sp>
      <p:cxnSp>
        <p:nvCxnSpPr>
          <p:cNvPr id="20" name="Straight Connector 19"/>
          <p:cNvCxnSpPr/>
          <p:nvPr/>
        </p:nvCxnSpPr>
        <p:spPr>
          <a:xfrm flipH="1">
            <a:off x="2819400" y="3004697"/>
            <a:ext cx="3200400" cy="1"/>
          </a:xfrm>
          <a:prstGeom prst="line">
            <a:avLst/>
          </a:prstGeom>
          <a:ln>
            <a:solidFill>
              <a:srgbClr val="008000"/>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865033" y="2200015"/>
            <a:ext cx="1066799" cy="369332"/>
          </a:xfrm>
          <a:prstGeom prst="rect">
            <a:avLst/>
          </a:prstGeom>
          <a:noFill/>
        </p:spPr>
        <p:txBody>
          <a:bodyPr wrap="square" rtlCol="0">
            <a:spAutoFit/>
          </a:bodyPr>
          <a:lstStyle/>
          <a:p>
            <a:pPr algn="ctr"/>
            <a:r>
              <a:rPr lang="en-US" dirty="0" smtClean="0">
                <a:solidFill>
                  <a:srgbClr val="0000FF"/>
                </a:solidFill>
              </a:rPr>
              <a:t>(1+i)(1+t)</a:t>
            </a:r>
            <a:endParaRPr lang="en-US" dirty="0">
              <a:solidFill>
                <a:srgbClr val="0000FF"/>
              </a:solidFill>
            </a:endParaRPr>
          </a:p>
        </p:txBody>
      </p:sp>
      <p:cxnSp>
        <p:nvCxnSpPr>
          <p:cNvPr id="16" name="Straight Connector 15"/>
          <p:cNvCxnSpPr/>
          <p:nvPr/>
        </p:nvCxnSpPr>
        <p:spPr>
          <a:xfrm flipH="1">
            <a:off x="2819400" y="2559965"/>
            <a:ext cx="3200400" cy="0"/>
          </a:xfrm>
          <a:prstGeom prst="line">
            <a:avLst/>
          </a:prstGeom>
          <a:ln>
            <a:solidFill>
              <a:srgbClr val="0000FF"/>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6096000" y="3124200"/>
            <a:ext cx="0" cy="1447800"/>
          </a:xfrm>
          <a:prstGeom prst="line">
            <a:avLst/>
          </a:prstGeom>
          <a:ln>
            <a:solidFill>
              <a:srgbClr val="008000"/>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2819400" y="4660899"/>
            <a:ext cx="3200400" cy="1"/>
          </a:xfrm>
          <a:prstGeom prst="line">
            <a:avLst/>
          </a:prstGeom>
          <a:ln>
            <a:solidFill>
              <a:srgbClr val="008000"/>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2819400" y="5109865"/>
            <a:ext cx="3200400" cy="0"/>
          </a:xfrm>
          <a:prstGeom prst="line">
            <a:avLst/>
          </a:prstGeom>
          <a:ln>
            <a:solidFill>
              <a:srgbClr val="0000FF"/>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695700" y="4308438"/>
            <a:ext cx="1312333" cy="369332"/>
          </a:xfrm>
          <a:prstGeom prst="rect">
            <a:avLst/>
          </a:prstGeom>
          <a:noFill/>
          <a:ln>
            <a:noFill/>
          </a:ln>
        </p:spPr>
        <p:txBody>
          <a:bodyPr wrap="square" rtlCol="0">
            <a:spAutoFit/>
          </a:bodyPr>
          <a:lstStyle/>
          <a:p>
            <a:pPr algn="ctr"/>
            <a:r>
              <a:rPr lang="en-US" dirty="0" smtClean="0">
                <a:solidFill>
                  <a:srgbClr val="008000"/>
                </a:solidFill>
              </a:rPr>
              <a:t>(1+i*)(1+t*)</a:t>
            </a:r>
            <a:endParaRPr lang="en-US" dirty="0">
              <a:solidFill>
                <a:srgbClr val="008000"/>
              </a:solidFill>
            </a:endParaRPr>
          </a:p>
        </p:txBody>
      </p:sp>
      <p:cxnSp>
        <p:nvCxnSpPr>
          <p:cNvPr id="36" name="Straight Connector 35"/>
          <p:cNvCxnSpPr/>
          <p:nvPr/>
        </p:nvCxnSpPr>
        <p:spPr>
          <a:xfrm flipV="1">
            <a:off x="6553200" y="3124200"/>
            <a:ext cx="0" cy="1447800"/>
          </a:xfrm>
          <a:prstGeom prst="line">
            <a:avLst/>
          </a:prstGeom>
          <a:ln>
            <a:solidFill>
              <a:srgbClr val="0000FF"/>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2286000" y="3124200"/>
            <a:ext cx="0" cy="1447800"/>
          </a:xfrm>
          <a:prstGeom prst="line">
            <a:avLst/>
          </a:prstGeom>
          <a:ln>
            <a:solidFill>
              <a:srgbClr val="0000FF"/>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2743200" y="3124200"/>
            <a:ext cx="0" cy="1447800"/>
          </a:xfrm>
          <a:prstGeom prst="line">
            <a:avLst/>
          </a:prstGeom>
          <a:ln>
            <a:solidFill>
              <a:srgbClr val="008000"/>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524000" y="3625334"/>
            <a:ext cx="838200" cy="369332"/>
          </a:xfrm>
          <a:prstGeom prst="rect">
            <a:avLst/>
          </a:prstGeom>
          <a:noFill/>
        </p:spPr>
        <p:txBody>
          <a:bodyPr wrap="square" rtlCol="0">
            <a:spAutoFit/>
          </a:bodyPr>
          <a:lstStyle/>
          <a:p>
            <a:pPr algn="ctr"/>
            <a:r>
              <a:rPr lang="en-US" dirty="0" smtClean="0">
                <a:solidFill>
                  <a:srgbClr val="0000FF"/>
                </a:solidFill>
              </a:rPr>
              <a:t>S(1+t</a:t>
            </a:r>
            <a:r>
              <a:rPr lang="en-US" baseline="-25000" dirty="0" smtClean="0">
                <a:solidFill>
                  <a:srgbClr val="0000FF"/>
                </a:solidFill>
              </a:rPr>
              <a:t>S</a:t>
            </a:r>
            <a:r>
              <a:rPr lang="en-US" dirty="0" smtClean="0">
                <a:solidFill>
                  <a:srgbClr val="0000FF"/>
                </a:solidFill>
              </a:rPr>
              <a:t>)</a:t>
            </a:r>
            <a:endParaRPr lang="en-US" dirty="0">
              <a:solidFill>
                <a:srgbClr val="0000FF"/>
              </a:solidFill>
            </a:endParaRPr>
          </a:p>
        </p:txBody>
      </p:sp>
      <p:sp>
        <p:nvSpPr>
          <p:cNvPr id="64" name="TextBox 63"/>
          <p:cNvSpPr txBox="1"/>
          <p:nvPr/>
        </p:nvSpPr>
        <p:spPr>
          <a:xfrm>
            <a:off x="5289550" y="3610001"/>
            <a:ext cx="838200" cy="369332"/>
          </a:xfrm>
          <a:prstGeom prst="rect">
            <a:avLst/>
          </a:prstGeom>
          <a:noFill/>
        </p:spPr>
        <p:txBody>
          <a:bodyPr wrap="square" rtlCol="0">
            <a:spAutoFit/>
          </a:bodyPr>
          <a:lstStyle/>
          <a:p>
            <a:pPr algn="ctr"/>
            <a:r>
              <a:rPr lang="en-US" dirty="0" smtClean="0">
                <a:solidFill>
                  <a:srgbClr val="008000"/>
                </a:solidFill>
              </a:rPr>
              <a:t>F(</a:t>
            </a:r>
            <a:r>
              <a:rPr lang="en-US" dirty="0">
                <a:solidFill>
                  <a:srgbClr val="008000"/>
                </a:solidFill>
              </a:rPr>
              <a:t>1+</a:t>
            </a:r>
            <a:r>
              <a:rPr lang="en-US" dirty="0" smtClean="0">
                <a:solidFill>
                  <a:srgbClr val="008000"/>
                </a:solidFill>
              </a:rPr>
              <a:t>t</a:t>
            </a:r>
            <a:r>
              <a:rPr lang="en-US" baseline="-25000" dirty="0" smtClean="0">
                <a:solidFill>
                  <a:srgbClr val="008000"/>
                </a:solidFill>
              </a:rPr>
              <a:t>F</a:t>
            </a:r>
            <a:r>
              <a:rPr lang="en-US" dirty="0" smtClean="0">
                <a:solidFill>
                  <a:srgbClr val="008000"/>
                </a:solidFill>
              </a:rPr>
              <a:t>)</a:t>
            </a:r>
            <a:endParaRPr lang="en-US" dirty="0">
              <a:solidFill>
                <a:srgbClr val="008000"/>
              </a:solidFill>
            </a:endParaRPr>
          </a:p>
        </p:txBody>
      </p:sp>
      <p:grpSp>
        <p:nvGrpSpPr>
          <p:cNvPr id="6" name="Group 5"/>
          <p:cNvGrpSpPr/>
          <p:nvPr/>
        </p:nvGrpSpPr>
        <p:grpSpPr>
          <a:xfrm>
            <a:off x="3810000" y="5005000"/>
            <a:ext cx="1371600" cy="634663"/>
            <a:chOff x="3810000" y="4953000"/>
            <a:chExt cx="1371600" cy="634663"/>
          </a:xfrm>
        </p:grpSpPr>
        <p:sp>
          <p:nvSpPr>
            <p:cNvPr id="32" name="TextBox 31"/>
            <p:cNvSpPr txBox="1"/>
            <p:nvPr/>
          </p:nvSpPr>
          <p:spPr>
            <a:xfrm>
              <a:off x="3810000" y="5218331"/>
              <a:ext cx="783167" cy="369332"/>
            </a:xfrm>
            <a:prstGeom prst="rect">
              <a:avLst/>
            </a:prstGeom>
            <a:noFill/>
            <a:ln>
              <a:noFill/>
            </a:ln>
          </p:spPr>
          <p:txBody>
            <a:bodyPr wrap="square" rtlCol="0">
              <a:spAutoFit/>
            </a:bodyPr>
            <a:lstStyle/>
            <a:p>
              <a:pPr algn="ctr"/>
              <a:r>
                <a:rPr lang="en-US" dirty="0" smtClean="0">
                  <a:solidFill>
                    <a:srgbClr val="0000FF"/>
                  </a:solidFill>
                </a:rPr>
                <a:t>(1+i*)</a:t>
              </a:r>
              <a:endParaRPr lang="en-US" dirty="0">
                <a:solidFill>
                  <a:srgbClr val="0000FF"/>
                </a:solidFill>
              </a:endParaRPr>
            </a:p>
          </p:txBody>
        </p:sp>
        <p:sp>
          <p:nvSpPr>
            <p:cNvPr id="33" name="TextBox 32"/>
            <p:cNvSpPr txBox="1"/>
            <p:nvPr/>
          </p:nvSpPr>
          <p:spPr>
            <a:xfrm>
              <a:off x="4076698" y="4953000"/>
              <a:ext cx="249767" cy="369332"/>
            </a:xfrm>
            <a:prstGeom prst="rect">
              <a:avLst/>
            </a:prstGeom>
            <a:noFill/>
            <a:ln>
              <a:noFill/>
            </a:ln>
          </p:spPr>
          <p:txBody>
            <a:bodyPr wrap="square" rtlCol="0">
              <a:spAutoFit/>
            </a:bodyPr>
            <a:lstStyle/>
            <a:p>
              <a:pPr algn="ctr"/>
              <a:r>
                <a:rPr lang="en-US" dirty="0" smtClean="0">
                  <a:solidFill>
                    <a:srgbClr val="0000FF"/>
                  </a:solidFill>
                </a:rPr>
                <a:t>1</a:t>
              </a:r>
              <a:endParaRPr lang="en-US" dirty="0">
                <a:solidFill>
                  <a:srgbClr val="0000FF"/>
                </a:solidFill>
              </a:endParaRPr>
            </a:p>
          </p:txBody>
        </p:sp>
        <p:cxnSp>
          <p:nvCxnSpPr>
            <p:cNvPr id="34" name="Straight Connector 33"/>
            <p:cNvCxnSpPr/>
            <p:nvPr/>
          </p:nvCxnSpPr>
          <p:spPr>
            <a:xfrm flipH="1">
              <a:off x="4017433" y="5294531"/>
              <a:ext cx="381000"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398433" y="5109865"/>
              <a:ext cx="783167" cy="369332"/>
            </a:xfrm>
            <a:prstGeom prst="rect">
              <a:avLst/>
            </a:prstGeom>
            <a:noFill/>
          </p:spPr>
          <p:txBody>
            <a:bodyPr wrap="square" rtlCol="0">
              <a:spAutoFit/>
            </a:bodyPr>
            <a:lstStyle/>
            <a:p>
              <a:pPr algn="ctr"/>
              <a:r>
                <a:rPr lang="en-US" dirty="0" smtClean="0">
                  <a:solidFill>
                    <a:srgbClr val="0000FF"/>
                  </a:solidFill>
                </a:rPr>
                <a:t>(1+t*)</a:t>
              </a:r>
              <a:endParaRPr lang="en-US" dirty="0">
                <a:solidFill>
                  <a:srgbClr val="0000FF"/>
                </a:solidFill>
              </a:endParaRPr>
            </a:p>
          </p:txBody>
        </p:sp>
      </p:grpSp>
      <p:grpSp>
        <p:nvGrpSpPr>
          <p:cNvPr id="5" name="Group 4"/>
          <p:cNvGrpSpPr/>
          <p:nvPr/>
        </p:nvGrpSpPr>
        <p:grpSpPr>
          <a:xfrm>
            <a:off x="3886200" y="2891935"/>
            <a:ext cx="1087964" cy="586264"/>
            <a:chOff x="3886200" y="2891935"/>
            <a:chExt cx="1087964" cy="586264"/>
          </a:xfrm>
        </p:grpSpPr>
        <p:sp>
          <p:nvSpPr>
            <p:cNvPr id="22" name="TextBox 21"/>
            <p:cNvSpPr txBox="1"/>
            <p:nvPr/>
          </p:nvSpPr>
          <p:spPr>
            <a:xfrm>
              <a:off x="3886200" y="3108867"/>
              <a:ext cx="609600" cy="369332"/>
            </a:xfrm>
            <a:prstGeom prst="rect">
              <a:avLst/>
            </a:prstGeom>
            <a:noFill/>
          </p:spPr>
          <p:txBody>
            <a:bodyPr wrap="square" rtlCol="0">
              <a:spAutoFit/>
            </a:bodyPr>
            <a:lstStyle/>
            <a:p>
              <a:pPr algn="ctr"/>
              <a:r>
                <a:rPr lang="en-US" dirty="0" smtClean="0">
                  <a:solidFill>
                    <a:srgbClr val="008000"/>
                  </a:solidFill>
                </a:rPr>
                <a:t>(1+i)</a:t>
              </a:r>
              <a:endParaRPr lang="en-US" dirty="0">
                <a:solidFill>
                  <a:srgbClr val="008000"/>
                </a:solidFill>
              </a:endParaRPr>
            </a:p>
          </p:txBody>
        </p:sp>
        <p:sp>
          <p:nvSpPr>
            <p:cNvPr id="23" name="TextBox 22"/>
            <p:cNvSpPr txBox="1"/>
            <p:nvPr/>
          </p:nvSpPr>
          <p:spPr>
            <a:xfrm>
              <a:off x="4049183" y="2891935"/>
              <a:ext cx="283633" cy="369332"/>
            </a:xfrm>
            <a:prstGeom prst="rect">
              <a:avLst/>
            </a:prstGeom>
            <a:noFill/>
          </p:spPr>
          <p:txBody>
            <a:bodyPr wrap="square" rtlCol="0">
              <a:spAutoFit/>
            </a:bodyPr>
            <a:lstStyle/>
            <a:p>
              <a:pPr algn="ctr"/>
              <a:r>
                <a:rPr lang="en-US" dirty="0" smtClean="0">
                  <a:solidFill>
                    <a:srgbClr val="008000"/>
                  </a:solidFill>
                </a:rPr>
                <a:t>1</a:t>
              </a:r>
              <a:endParaRPr lang="en-US" dirty="0">
                <a:solidFill>
                  <a:srgbClr val="008000"/>
                </a:solidFill>
              </a:endParaRPr>
            </a:p>
          </p:txBody>
        </p:sp>
        <p:cxnSp>
          <p:nvCxnSpPr>
            <p:cNvPr id="28" name="Straight Connector 27"/>
            <p:cNvCxnSpPr/>
            <p:nvPr/>
          </p:nvCxnSpPr>
          <p:spPr>
            <a:xfrm flipH="1">
              <a:off x="4017433" y="3185067"/>
              <a:ext cx="381000"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326465" y="3000401"/>
              <a:ext cx="647699" cy="369332"/>
            </a:xfrm>
            <a:prstGeom prst="rect">
              <a:avLst/>
            </a:prstGeom>
            <a:noFill/>
          </p:spPr>
          <p:txBody>
            <a:bodyPr wrap="square" rtlCol="0">
              <a:spAutoFit/>
            </a:bodyPr>
            <a:lstStyle/>
            <a:p>
              <a:pPr algn="ctr"/>
              <a:r>
                <a:rPr lang="en-US" dirty="0" smtClean="0">
                  <a:solidFill>
                    <a:srgbClr val="008000"/>
                  </a:solidFill>
                </a:rPr>
                <a:t>(1+t)</a:t>
              </a:r>
              <a:endParaRPr lang="en-US" dirty="0">
                <a:solidFill>
                  <a:srgbClr val="008000"/>
                </a:solidFill>
              </a:endParaRPr>
            </a:p>
          </p:txBody>
        </p:sp>
      </p:grpSp>
      <p:grpSp>
        <p:nvGrpSpPr>
          <p:cNvPr id="3" name="Group 2"/>
          <p:cNvGrpSpPr/>
          <p:nvPr/>
        </p:nvGrpSpPr>
        <p:grpSpPr>
          <a:xfrm>
            <a:off x="2705101" y="3493532"/>
            <a:ext cx="872066" cy="586264"/>
            <a:chOff x="2705101" y="3493532"/>
            <a:chExt cx="872066" cy="586264"/>
          </a:xfrm>
        </p:grpSpPr>
        <p:sp>
          <p:nvSpPr>
            <p:cNvPr id="50" name="TextBox 49"/>
            <p:cNvSpPr txBox="1"/>
            <p:nvPr/>
          </p:nvSpPr>
          <p:spPr>
            <a:xfrm>
              <a:off x="2705101" y="3710464"/>
              <a:ext cx="376766" cy="369332"/>
            </a:xfrm>
            <a:prstGeom prst="rect">
              <a:avLst/>
            </a:prstGeom>
            <a:noFill/>
          </p:spPr>
          <p:txBody>
            <a:bodyPr wrap="square" rtlCol="0">
              <a:spAutoFit/>
            </a:bodyPr>
            <a:lstStyle/>
            <a:p>
              <a:pPr algn="ctr"/>
              <a:r>
                <a:rPr lang="en-US" dirty="0">
                  <a:solidFill>
                    <a:srgbClr val="008000"/>
                  </a:solidFill>
                </a:rPr>
                <a:t>S</a:t>
              </a:r>
            </a:p>
          </p:txBody>
        </p:sp>
        <p:sp>
          <p:nvSpPr>
            <p:cNvPr id="51" name="TextBox 50"/>
            <p:cNvSpPr txBox="1"/>
            <p:nvPr/>
          </p:nvSpPr>
          <p:spPr>
            <a:xfrm>
              <a:off x="2705101" y="3493532"/>
              <a:ext cx="376766" cy="369332"/>
            </a:xfrm>
            <a:prstGeom prst="rect">
              <a:avLst/>
            </a:prstGeom>
            <a:noFill/>
          </p:spPr>
          <p:txBody>
            <a:bodyPr wrap="square" rtlCol="0">
              <a:spAutoFit/>
            </a:bodyPr>
            <a:lstStyle/>
            <a:p>
              <a:pPr algn="ctr"/>
              <a:r>
                <a:rPr lang="en-US" dirty="0" smtClean="0">
                  <a:solidFill>
                    <a:srgbClr val="008000"/>
                  </a:solidFill>
                </a:rPr>
                <a:t>1</a:t>
              </a:r>
              <a:endParaRPr lang="en-US" dirty="0">
                <a:solidFill>
                  <a:srgbClr val="008000"/>
                </a:solidFill>
              </a:endParaRPr>
            </a:p>
          </p:txBody>
        </p:sp>
        <p:cxnSp>
          <p:nvCxnSpPr>
            <p:cNvPr id="52" name="Straight Connector 51"/>
            <p:cNvCxnSpPr/>
            <p:nvPr/>
          </p:nvCxnSpPr>
          <p:spPr>
            <a:xfrm flipH="1">
              <a:off x="2853267" y="3810000"/>
              <a:ext cx="110067"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853267" y="3614740"/>
              <a:ext cx="723900" cy="369332"/>
            </a:xfrm>
            <a:prstGeom prst="rect">
              <a:avLst/>
            </a:prstGeom>
            <a:noFill/>
          </p:spPr>
          <p:txBody>
            <a:bodyPr wrap="square" rtlCol="0">
              <a:spAutoFit/>
            </a:bodyPr>
            <a:lstStyle/>
            <a:p>
              <a:pPr algn="ctr"/>
              <a:r>
                <a:rPr lang="en-US" dirty="0" smtClean="0">
                  <a:solidFill>
                    <a:srgbClr val="008000"/>
                  </a:solidFill>
                </a:rPr>
                <a:t>(1+t</a:t>
              </a:r>
              <a:r>
                <a:rPr lang="en-US" baseline="-25000" dirty="0" smtClean="0">
                  <a:solidFill>
                    <a:srgbClr val="008000"/>
                  </a:solidFill>
                </a:rPr>
                <a:t>S</a:t>
              </a:r>
              <a:r>
                <a:rPr lang="en-US" dirty="0" smtClean="0">
                  <a:solidFill>
                    <a:srgbClr val="008000"/>
                  </a:solidFill>
                </a:rPr>
                <a:t>)</a:t>
              </a:r>
              <a:endParaRPr lang="en-US" dirty="0">
                <a:solidFill>
                  <a:srgbClr val="008000"/>
                </a:solidFill>
              </a:endParaRPr>
            </a:p>
          </p:txBody>
        </p:sp>
      </p:grpSp>
      <p:grpSp>
        <p:nvGrpSpPr>
          <p:cNvPr id="8" name="Group 7"/>
          <p:cNvGrpSpPr/>
          <p:nvPr/>
        </p:nvGrpSpPr>
        <p:grpSpPr>
          <a:xfrm>
            <a:off x="6510868" y="3478199"/>
            <a:ext cx="914400" cy="586264"/>
            <a:chOff x="6510868" y="3478199"/>
            <a:chExt cx="914400" cy="586264"/>
          </a:xfrm>
        </p:grpSpPr>
        <p:sp>
          <p:nvSpPr>
            <p:cNvPr id="61" name="TextBox 60"/>
            <p:cNvSpPr txBox="1"/>
            <p:nvPr/>
          </p:nvSpPr>
          <p:spPr>
            <a:xfrm>
              <a:off x="6553200" y="3695131"/>
              <a:ext cx="304800" cy="369332"/>
            </a:xfrm>
            <a:prstGeom prst="rect">
              <a:avLst/>
            </a:prstGeom>
            <a:noFill/>
          </p:spPr>
          <p:txBody>
            <a:bodyPr wrap="square" rtlCol="0">
              <a:spAutoFit/>
            </a:bodyPr>
            <a:lstStyle/>
            <a:p>
              <a:pPr algn="ctr"/>
              <a:r>
                <a:rPr lang="en-US" dirty="0" smtClean="0">
                  <a:solidFill>
                    <a:srgbClr val="0000FF"/>
                  </a:solidFill>
                </a:rPr>
                <a:t>F</a:t>
              </a:r>
              <a:endParaRPr lang="en-US" dirty="0">
                <a:solidFill>
                  <a:srgbClr val="0000FF"/>
                </a:solidFill>
              </a:endParaRPr>
            </a:p>
          </p:txBody>
        </p:sp>
        <p:sp>
          <p:nvSpPr>
            <p:cNvPr id="62" name="TextBox 61"/>
            <p:cNvSpPr txBox="1"/>
            <p:nvPr/>
          </p:nvSpPr>
          <p:spPr>
            <a:xfrm>
              <a:off x="6510868" y="3478199"/>
              <a:ext cx="376766" cy="369332"/>
            </a:xfrm>
            <a:prstGeom prst="rect">
              <a:avLst/>
            </a:prstGeom>
            <a:noFill/>
          </p:spPr>
          <p:txBody>
            <a:bodyPr wrap="square" rtlCol="0">
              <a:spAutoFit/>
            </a:bodyPr>
            <a:lstStyle/>
            <a:p>
              <a:pPr algn="ctr"/>
              <a:r>
                <a:rPr lang="en-US" dirty="0" smtClean="0">
                  <a:solidFill>
                    <a:srgbClr val="0000FF"/>
                  </a:solidFill>
                </a:rPr>
                <a:t>1</a:t>
              </a:r>
              <a:endParaRPr lang="en-US" dirty="0">
                <a:solidFill>
                  <a:srgbClr val="0000FF"/>
                </a:solidFill>
              </a:endParaRPr>
            </a:p>
          </p:txBody>
        </p:sp>
        <p:cxnSp>
          <p:nvCxnSpPr>
            <p:cNvPr id="63" name="Straight Connector 62"/>
            <p:cNvCxnSpPr/>
            <p:nvPr/>
          </p:nvCxnSpPr>
          <p:spPr>
            <a:xfrm flipH="1">
              <a:off x="6659034" y="3794667"/>
              <a:ext cx="110067"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705600" y="3594668"/>
              <a:ext cx="719668" cy="369332"/>
            </a:xfrm>
            <a:prstGeom prst="rect">
              <a:avLst/>
            </a:prstGeom>
            <a:noFill/>
          </p:spPr>
          <p:txBody>
            <a:bodyPr wrap="square" rtlCol="0">
              <a:spAutoFit/>
            </a:bodyPr>
            <a:lstStyle/>
            <a:p>
              <a:pPr algn="ctr"/>
              <a:r>
                <a:rPr lang="en-US" dirty="0" smtClean="0">
                  <a:solidFill>
                    <a:srgbClr val="0000FF"/>
                  </a:solidFill>
                </a:rPr>
                <a:t>(1+t</a:t>
              </a:r>
              <a:r>
                <a:rPr lang="en-US" baseline="-25000" dirty="0" smtClean="0">
                  <a:solidFill>
                    <a:srgbClr val="0000FF"/>
                  </a:solidFill>
                </a:rPr>
                <a:t>F</a:t>
              </a:r>
              <a:r>
                <a:rPr lang="en-US" dirty="0" smtClean="0">
                  <a:solidFill>
                    <a:srgbClr val="0000FF"/>
                  </a:solidFill>
                </a:rPr>
                <a:t>)</a:t>
              </a:r>
              <a:endParaRPr lang="en-US" dirty="0">
                <a:solidFill>
                  <a:srgbClr val="0000FF"/>
                </a:solidFill>
              </a:endParaRPr>
            </a:p>
          </p:txBody>
        </p:sp>
      </p:grpSp>
    </p:spTree>
    <p:extLst>
      <p:ext uri="{BB962C8B-B14F-4D97-AF65-F5344CB8AC3E}">
        <p14:creationId xmlns:p14="http://schemas.microsoft.com/office/powerpoint/2010/main" val="15686548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AE7051F-6F99-364B-BFB3-32AB1DA31AE5}" type="slidenum">
              <a:rPr lang="en-US" smtClean="0"/>
              <a:pPr/>
              <a:t>14</a:t>
            </a:fld>
            <a:endParaRPr lang="en-US" dirty="0"/>
          </a:p>
        </p:txBody>
      </p:sp>
      <p:sp>
        <p:nvSpPr>
          <p:cNvPr id="41" name="Title 1"/>
          <p:cNvSpPr>
            <a:spLocks noGrp="1"/>
          </p:cNvSpPr>
          <p:nvPr>
            <p:ph type="title"/>
          </p:nvPr>
        </p:nvSpPr>
        <p:spPr>
          <a:xfrm>
            <a:off x="1447800" y="756717"/>
            <a:ext cx="2514600" cy="1127166"/>
          </a:xfrm>
        </p:spPr>
        <p:txBody>
          <a:bodyPr/>
          <a:lstStyle/>
          <a:p>
            <a:pPr lvl="0"/>
            <a:r>
              <a:rPr lang="en-US" dirty="0" smtClean="0"/>
              <a:t>Covered Interest Arbitrage (with t-costs)</a:t>
            </a:r>
          </a:p>
        </p:txBody>
      </p:sp>
      <p:sp>
        <p:nvSpPr>
          <p:cNvPr id="42" name="TextBox 41"/>
          <p:cNvSpPr txBox="1"/>
          <p:nvPr/>
        </p:nvSpPr>
        <p:spPr>
          <a:xfrm>
            <a:off x="1447800" y="4233102"/>
            <a:ext cx="1219200" cy="461665"/>
          </a:xfrm>
          <a:prstGeom prst="rect">
            <a:avLst/>
          </a:prstGeom>
          <a:noFill/>
          <a:ln w="38100" cmpd="sng">
            <a:noFill/>
          </a:ln>
        </p:spPr>
        <p:txBody>
          <a:bodyPr wrap="square" rtlCol="0">
            <a:spAutoFit/>
          </a:bodyPr>
          <a:lstStyle/>
          <a:p>
            <a:pPr algn="ctr"/>
            <a:r>
              <a:rPr lang="en-US" sz="2400" dirty="0" smtClean="0"/>
              <a:t>C($</a:t>
            </a:r>
            <a:r>
              <a:rPr lang="en-US" sz="2400" baseline="-25000" dirty="0" smtClean="0"/>
              <a:t>0</a:t>
            </a:r>
            <a:r>
              <a:rPr lang="en-US" sz="2400" dirty="0" smtClean="0"/>
              <a:t>1) =</a:t>
            </a:r>
            <a:endParaRPr lang="en-US" sz="2400" baseline="-25000" dirty="0"/>
          </a:p>
        </p:txBody>
      </p:sp>
      <p:sp>
        <p:nvSpPr>
          <p:cNvPr id="44" name="TextBox 43"/>
          <p:cNvSpPr txBox="1"/>
          <p:nvPr/>
        </p:nvSpPr>
        <p:spPr>
          <a:xfrm>
            <a:off x="4091516" y="649986"/>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0</a:t>
            </a:r>
            <a:endParaRPr lang="en-US" sz="2400" baseline="-25000" dirty="0"/>
          </a:p>
        </p:txBody>
      </p:sp>
      <p:sp>
        <p:nvSpPr>
          <p:cNvPr id="45" name="TextBox 44"/>
          <p:cNvSpPr txBox="1"/>
          <p:nvPr/>
        </p:nvSpPr>
        <p:spPr>
          <a:xfrm>
            <a:off x="7901516" y="649986"/>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1</a:t>
            </a:r>
            <a:endParaRPr lang="en-US" sz="2400" baseline="-25000" dirty="0"/>
          </a:p>
        </p:txBody>
      </p:sp>
      <p:sp>
        <p:nvSpPr>
          <p:cNvPr id="46" name="TextBox 45"/>
          <p:cNvSpPr txBox="1"/>
          <p:nvPr/>
        </p:nvSpPr>
        <p:spPr>
          <a:xfrm>
            <a:off x="4091516" y="2755154"/>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0</a:t>
            </a:r>
            <a:endParaRPr lang="en-US" sz="2400" baseline="-25000" dirty="0"/>
          </a:p>
        </p:txBody>
      </p:sp>
      <p:sp>
        <p:nvSpPr>
          <p:cNvPr id="49" name="TextBox 48"/>
          <p:cNvSpPr txBox="1"/>
          <p:nvPr/>
        </p:nvSpPr>
        <p:spPr>
          <a:xfrm>
            <a:off x="7901516" y="2755154"/>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1</a:t>
            </a:r>
            <a:endParaRPr lang="en-US" sz="2400" baseline="-25000" dirty="0"/>
          </a:p>
        </p:txBody>
      </p:sp>
      <p:cxnSp>
        <p:nvCxnSpPr>
          <p:cNvPr id="53" name="Straight Connector 52"/>
          <p:cNvCxnSpPr/>
          <p:nvPr/>
        </p:nvCxnSpPr>
        <p:spPr>
          <a:xfrm flipH="1">
            <a:off x="4624916" y="1111651"/>
            <a:ext cx="3200400" cy="1"/>
          </a:xfrm>
          <a:prstGeom prst="line">
            <a:avLst/>
          </a:prstGeom>
          <a:ln>
            <a:solidFill>
              <a:srgbClr val="008000"/>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5670549" y="306969"/>
            <a:ext cx="1066799" cy="369332"/>
          </a:xfrm>
          <a:prstGeom prst="rect">
            <a:avLst/>
          </a:prstGeom>
          <a:noFill/>
        </p:spPr>
        <p:txBody>
          <a:bodyPr wrap="square" rtlCol="0">
            <a:spAutoFit/>
          </a:bodyPr>
          <a:lstStyle/>
          <a:p>
            <a:pPr algn="ctr"/>
            <a:r>
              <a:rPr lang="en-US" dirty="0" smtClean="0">
                <a:solidFill>
                  <a:srgbClr val="0000FF"/>
                </a:solidFill>
              </a:rPr>
              <a:t>(1+i)(1+t)</a:t>
            </a:r>
            <a:endParaRPr lang="en-US" dirty="0">
              <a:solidFill>
                <a:srgbClr val="0000FF"/>
              </a:solidFill>
            </a:endParaRPr>
          </a:p>
        </p:txBody>
      </p:sp>
      <p:cxnSp>
        <p:nvCxnSpPr>
          <p:cNvPr id="55" name="Straight Connector 54"/>
          <p:cNvCxnSpPr/>
          <p:nvPr/>
        </p:nvCxnSpPr>
        <p:spPr>
          <a:xfrm flipH="1">
            <a:off x="4624916" y="666919"/>
            <a:ext cx="3200400" cy="0"/>
          </a:xfrm>
          <a:prstGeom prst="line">
            <a:avLst/>
          </a:prstGeom>
          <a:ln>
            <a:solidFill>
              <a:srgbClr val="0000FF"/>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7901516" y="1231154"/>
            <a:ext cx="0" cy="1447800"/>
          </a:xfrm>
          <a:prstGeom prst="line">
            <a:avLst/>
          </a:prstGeom>
          <a:ln>
            <a:solidFill>
              <a:srgbClr val="008000"/>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4624916" y="2767853"/>
            <a:ext cx="3200400" cy="1"/>
          </a:xfrm>
          <a:prstGeom prst="line">
            <a:avLst/>
          </a:prstGeom>
          <a:ln>
            <a:solidFill>
              <a:srgbClr val="008000"/>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4624916" y="3216819"/>
            <a:ext cx="3200400" cy="0"/>
          </a:xfrm>
          <a:prstGeom prst="line">
            <a:avLst/>
          </a:prstGeom>
          <a:ln>
            <a:solidFill>
              <a:srgbClr val="0000FF"/>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5501216" y="2415392"/>
            <a:ext cx="1312333" cy="369332"/>
          </a:xfrm>
          <a:prstGeom prst="rect">
            <a:avLst/>
          </a:prstGeom>
          <a:noFill/>
          <a:ln>
            <a:noFill/>
          </a:ln>
        </p:spPr>
        <p:txBody>
          <a:bodyPr wrap="square" rtlCol="0">
            <a:spAutoFit/>
          </a:bodyPr>
          <a:lstStyle/>
          <a:p>
            <a:pPr algn="ctr"/>
            <a:r>
              <a:rPr lang="en-US" dirty="0" smtClean="0">
                <a:solidFill>
                  <a:srgbClr val="008000"/>
                </a:solidFill>
              </a:rPr>
              <a:t>(1+i*)(1+t*)</a:t>
            </a:r>
            <a:endParaRPr lang="en-US" dirty="0">
              <a:solidFill>
                <a:srgbClr val="008000"/>
              </a:solidFill>
            </a:endParaRPr>
          </a:p>
        </p:txBody>
      </p:sp>
      <p:cxnSp>
        <p:nvCxnSpPr>
          <p:cNvPr id="65" name="Straight Connector 64"/>
          <p:cNvCxnSpPr/>
          <p:nvPr/>
        </p:nvCxnSpPr>
        <p:spPr>
          <a:xfrm flipV="1">
            <a:off x="8358716" y="1231154"/>
            <a:ext cx="0" cy="1447800"/>
          </a:xfrm>
          <a:prstGeom prst="line">
            <a:avLst/>
          </a:prstGeom>
          <a:ln>
            <a:solidFill>
              <a:srgbClr val="0000FF"/>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4091516" y="1231154"/>
            <a:ext cx="0" cy="1447800"/>
          </a:xfrm>
          <a:prstGeom prst="line">
            <a:avLst/>
          </a:prstGeom>
          <a:ln>
            <a:solidFill>
              <a:srgbClr val="0000FF"/>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4548716" y="1231154"/>
            <a:ext cx="0" cy="1447800"/>
          </a:xfrm>
          <a:prstGeom prst="line">
            <a:avLst/>
          </a:prstGeom>
          <a:ln>
            <a:solidFill>
              <a:srgbClr val="008000"/>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3329516" y="1732288"/>
            <a:ext cx="838200" cy="369332"/>
          </a:xfrm>
          <a:prstGeom prst="rect">
            <a:avLst/>
          </a:prstGeom>
          <a:noFill/>
        </p:spPr>
        <p:txBody>
          <a:bodyPr wrap="square" rtlCol="0">
            <a:spAutoFit/>
          </a:bodyPr>
          <a:lstStyle/>
          <a:p>
            <a:pPr algn="ctr"/>
            <a:r>
              <a:rPr lang="en-US" dirty="0" smtClean="0">
                <a:solidFill>
                  <a:srgbClr val="0000FF"/>
                </a:solidFill>
              </a:rPr>
              <a:t>S(1+t</a:t>
            </a:r>
            <a:r>
              <a:rPr lang="en-US" baseline="-25000" dirty="0" smtClean="0">
                <a:solidFill>
                  <a:srgbClr val="0000FF"/>
                </a:solidFill>
              </a:rPr>
              <a:t>S</a:t>
            </a:r>
            <a:r>
              <a:rPr lang="en-US" dirty="0" smtClean="0">
                <a:solidFill>
                  <a:srgbClr val="0000FF"/>
                </a:solidFill>
              </a:rPr>
              <a:t>)</a:t>
            </a:r>
            <a:endParaRPr lang="en-US" dirty="0">
              <a:solidFill>
                <a:srgbClr val="0000FF"/>
              </a:solidFill>
            </a:endParaRPr>
          </a:p>
        </p:txBody>
      </p:sp>
      <p:sp>
        <p:nvSpPr>
          <p:cNvPr id="69" name="TextBox 68"/>
          <p:cNvSpPr txBox="1"/>
          <p:nvPr/>
        </p:nvSpPr>
        <p:spPr>
          <a:xfrm>
            <a:off x="7095066" y="1716955"/>
            <a:ext cx="838200" cy="369332"/>
          </a:xfrm>
          <a:prstGeom prst="rect">
            <a:avLst/>
          </a:prstGeom>
          <a:noFill/>
        </p:spPr>
        <p:txBody>
          <a:bodyPr wrap="square" rtlCol="0">
            <a:spAutoFit/>
          </a:bodyPr>
          <a:lstStyle/>
          <a:p>
            <a:pPr algn="ctr"/>
            <a:r>
              <a:rPr lang="en-US" dirty="0" smtClean="0">
                <a:solidFill>
                  <a:srgbClr val="008000"/>
                </a:solidFill>
              </a:rPr>
              <a:t>F(</a:t>
            </a:r>
            <a:r>
              <a:rPr lang="en-US" dirty="0">
                <a:solidFill>
                  <a:srgbClr val="008000"/>
                </a:solidFill>
              </a:rPr>
              <a:t>1+</a:t>
            </a:r>
            <a:r>
              <a:rPr lang="en-US" dirty="0" smtClean="0">
                <a:solidFill>
                  <a:srgbClr val="008000"/>
                </a:solidFill>
              </a:rPr>
              <a:t>t</a:t>
            </a:r>
            <a:r>
              <a:rPr lang="en-US" baseline="-25000" dirty="0" smtClean="0">
                <a:solidFill>
                  <a:srgbClr val="008000"/>
                </a:solidFill>
              </a:rPr>
              <a:t>F</a:t>
            </a:r>
            <a:r>
              <a:rPr lang="en-US" dirty="0" smtClean="0">
                <a:solidFill>
                  <a:srgbClr val="008000"/>
                </a:solidFill>
              </a:rPr>
              <a:t>)</a:t>
            </a:r>
            <a:endParaRPr lang="en-US" dirty="0">
              <a:solidFill>
                <a:srgbClr val="008000"/>
              </a:solidFill>
            </a:endParaRPr>
          </a:p>
        </p:txBody>
      </p:sp>
      <p:grpSp>
        <p:nvGrpSpPr>
          <p:cNvPr id="70" name="Group 69"/>
          <p:cNvGrpSpPr/>
          <p:nvPr/>
        </p:nvGrpSpPr>
        <p:grpSpPr>
          <a:xfrm>
            <a:off x="5615516" y="3111954"/>
            <a:ext cx="1371600" cy="634663"/>
            <a:chOff x="3810000" y="4953000"/>
            <a:chExt cx="1371600" cy="634663"/>
          </a:xfrm>
        </p:grpSpPr>
        <p:sp>
          <p:nvSpPr>
            <p:cNvPr id="86" name="TextBox 85"/>
            <p:cNvSpPr txBox="1"/>
            <p:nvPr/>
          </p:nvSpPr>
          <p:spPr>
            <a:xfrm>
              <a:off x="3810000" y="5218331"/>
              <a:ext cx="783167" cy="369332"/>
            </a:xfrm>
            <a:prstGeom prst="rect">
              <a:avLst/>
            </a:prstGeom>
            <a:noFill/>
            <a:ln>
              <a:noFill/>
            </a:ln>
          </p:spPr>
          <p:txBody>
            <a:bodyPr wrap="square" rtlCol="0">
              <a:spAutoFit/>
            </a:bodyPr>
            <a:lstStyle/>
            <a:p>
              <a:pPr algn="ctr"/>
              <a:r>
                <a:rPr lang="en-US" dirty="0" smtClean="0">
                  <a:solidFill>
                    <a:srgbClr val="0000FF"/>
                  </a:solidFill>
                </a:rPr>
                <a:t>(1+i*)</a:t>
              </a:r>
              <a:endParaRPr lang="en-US" dirty="0">
                <a:solidFill>
                  <a:srgbClr val="0000FF"/>
                </a:solidFill>
              </a:endParaRPr>
            </a:p>
          </p:txBody>
        </p:sp>
        <p:sp>
          <p:nvSpPr>
            <p:cNvPr id="87" name="TextBox 86"/>
            <p:cNvSpPr txBox="1"/>
            <p:nvPr/>
          </p:nvSpPr>
          <p:spPr>
            <a:xfrm>
              <a:off x="4076698" y="4953000"/>
              <a:ext cx="249767" cy="369332"/>
            </a:xfrm>
            <a:prstGeom prst="rect">
              <a:avLst/>
            </a:prstGeom>
            <a:noFill/>
            <a:ln>
              <a:noFill/>
            </a:ln>
          </p:spPr>
          <p:txBody>
            <a:bodyPr wrap="square" rtlCol="0">
              <a:spAutoFit/>
            </a:bodyPr>
            <a:lstStyle/>
            <a:p>
              <a:pPr algn="ctr"/>
              <a:r>
                <a:rPr lang="en-US" dirty="0" smtClean="0">
                  <a:solidFill>
                    <a:srgbClr val="0000FF"/>
                  </a:solidFill>
                </a:rPr>
                <a:t>1</a:t>
              </a:r>
              <a:endParaRPr lang="en-US" dirty="0">
                <a:solidFill>
                  <a:srgbClr val="0000FF"/>
                </a:solidFill>
              </a:endParaRPr>
            </a:p>
          </p:txBody>
        </p:sp>
        <p:cxnSp>
          <p:nvCxnSpPr>
            <p:cNvPr id="88" name="Straight Connector 87"/>
            <p:cNvCxnSpPr/>
            <p:nvPr/>
          </p:nvCxnSpPr>
          <p:spPr>
            <a:xfrm flipH="1">
              <a:off x="4017433" y="5294531"/>
              <a:ext cx="381000"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4398433" y="5109865"/>
              <a:ext cx="783167" cy="369332"/>
            </a:xfrm>
            <a:prstGeom prst="rect">
              <a:avLst/>
            </a:prstGeom>
            <a:noFill/>
          </p:spPr>
          <p:txBody>
            <a:bodyPr wrap="square" rtlCol="0">
              <a:spAutoFit/>
            </a:bodyPr>
            <a:lstStyle/>
            <a:p>
              <a:pPr algn="ctr"/>
              <a:r>
                <a:rPr lang="en-US" dirty="0" smtClean="0">
                  <a:solidFill>
                    <a:srgbClr val="0000FF"/>
                  </a:solidFill>
                </a:rPr>
                <a:t>(1+t*)</a:t>
              </a:r>
              <a:endParaRPr lang="en-US" dirty="0">
                <a:solidFill>
                  <a:srgbClr val="0000FF"/>
                </a:solidFill>
              </a:endParaRPr>
            </a:p>
          </p:txBody>
        </p:sp>
      </p:grpSp>
      <p:grpSp>
        <p:nvGrpSpPr>
          <p:cNvPr id="71" name="Group 70"/>
          <p:cNvGrpSpPr/>
          <p:nvPr/>
        </p:nvGrpSpPr>
        <p:grpSpPr>
          <a:xfrm>
            <a:off x="5691716" y="998889"/>
            <a:ext cx="1087964" cy="586264"/>
            <a:chOff x="3886200" y="2891935"/>
            <a:chExt cx="1087964" cy="586264"/>
          </a:xfrm>
        </p:grpSpPr>
        <p:sp>
          <p:nvSpPr>
            <p:cNvPr id="82" name="TextBox 81"/>
            <p:cNvSpPr txBox="1"/>
            <p:nvPr/>
          </p:nvSpPr>
          <p:spPr>
            <a:xfrm>
              <a:off x="3886200" y="3108867"/>
              <a:ext cx="609600" cy="369332"/>
            </a:xfrm>
            <a:prstGeom prst="rect">
              <a:avLst/>
            </a:prstGeom>
            <a:noFill/>
          </p:spPr>
          <p:txBody>
            <a:bodyPr wrap="square" rtlCol="0">
              <a:spAutoFit/>
            </a:bodyPr>
            <a:lstStyle/>
            <a:p>
              <a:pPr algn="ctr"/>
              <a:r>
                <a:rPr lang="en-US" dirty="0" smtClean="0">
                  <a:solidFill>
                    <a:srgbClr val="008000"/>
                  </a:solidFill>
                </a:rPr>
                <a:t>(1+i)</a:t>
              </a:r>
              <a:endParaRPr lang="en-US" dirty="0">
                <a:solidFill>
                  <a:srgbClr val="008000"/>
                </a:solidFill>
              </a:endParaRPr>
            </a:p>
          </p:txBody>
        </p:sp>
        <p:sp>
          <p:nvSpPr>
            <p:cNvPr id="83" name="TextBox 82"/>
            <p:cNvSpPr txBox="1"/>
            <p:nvPr/>
          </p:nvSpPr>
          <p:spPr>
            <a:xfrm>
              <a:off x="4049183" y="2891935"/>
              <a:ext cx="283633" cy="369332"/>
            </a:xfrm>
            <a:prstGeom prst="rect">
              <a:avLst/>
            </a:prstGeom>
            <a:noFill/>
          </p:spPr>
          <p:txBody>
            <a:bodyPr wrap="square" rtlCol="0">
              <a:spAutoFit/>
            </a:bodyPr>
            <a:lstStyle/>
            <a:p>
              <a:pPr algn="ctr"/>
              <a:r>
                <a:rPr lang="en-US" dirty="0" smtClean="0">
                  <a:solidFill>
                    <a:srgbClr val="008000"/>
                  </a:solidFill>
                </a:rPr>
                <a:t>1</a:t>
              </a:r>
              <a:endParaRPr lang="en-US" dirty="0">
                <a:solidFill>
                  <a:srgbClr val="008000"/>
                </a:solidFill>
              </a:endParaRPr>
            </a:p>
          </p:txBody>
        </p:sp>
        <p:cxnSp>
          <p:nvCxnSpPr>
            <p:cNvPr id="84" name="Straight Connector 83"/>
            <p:cNvCxnSpPr/>
            <p:nvPr/>
          </p:nvCxnSpPr>
          <p:spPr>
            <a:xfrm flipH="1">
              <a:off x="4017433" y="3185067"/>
              <a:ext cx="381000"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4326465" y="3000401"/>
              <a:ext cx="647699" cy="369332"/>
            </a:xfrm>
            <a:prstGeom prst="rect">
              <a:avLst/>
            </a:prstGeom>
            <a:noFill/>
          </p:spPr>
          <p:txBody>
            <a:bodyPr wrap="square" rtlCol="0">
              <a:spAutoFit/>
            </a:bodyPr>
            <a:lstStyle/>
            <a:p>
              <a:pPr algn="ctr"/>
              <a:r>
                <a:rPr lang="en-US" dirty="0" smtClean="0">
                  <a:solidFill>
                    <a:srgbClr val="008000"/>
                  </a:solidFill>
                </a:rPr>
                <a:t>(1+t)</a:t>
              </a:r>
              <a:endParaRPr lang="en-US" dirty="0">
                <a:solidFill>
                  <a:srgbClr val="008000"/>
                </a:solidFill>
              </a:endParaRPr>
            </a:p>
          </p:txBody>
        </p:sp>
      </p:grpSp>
      <p:grpSp>
        <p:nvGrpSpPr>
          <p:cNvPr id="72" name="Group 71"/>
          <p:cNvGrpSpPr/>
          <p:nvPr/>
        </p:nvGrpSpPr>
        <p:grpSpPr>
          <a:xfrm>
            <a:off x="4510617" y="1600486"/>
            <a:ext cx="872066" cy="586264"/>
            <a:chOff x="2705101" y="3493532"/>
            <a:chExt cx="872066" cy="586264"/>
          </a:xfrm>
        </p:grpSpPr>
        <p:sp>
          <p:nvSpPr>
            <p:cNvPr id="78" name="TextBox 77"/>
            <p:cNvSpPr txBox="1"/>
            <p:nvPr/>
          </p:nvSpPr>
          <p:spPr>
            <a:xfrm>
              <a:off x="2705101" y="3710464"/>
              <a:ext cx="376766" cy="369332"/>
            </a:xfrm>
            <a:prstGeom prst="rect">
              <a:avLst/>
            </a:prstGeom>
            <a:noFill/>
          </p:spPr>
          <p:txBody>
            <a:bodyPr wrap="square" rtlCol="0">
              <a:spAutoFit/>
            </a:bodyPr>
            <a:lstStyle/>
            <a:p>
              <a:pPr algn="ctr"/>
              <a:r>
                <a:rPr lang="en-US" dirty="0">
                  <a:solidFill>
                    <a:srgbClr val="008000"/>
                  </a:solidFill>
                </a:rPr>
                <a:t>S</a:t>
              </a:r>
            </a:p>
          </p:txBody>
        </p:sp>
        <p:sp>
          <p:nvSpPr>
            <p:cNvPr id="79" name="TextBox 78"/>
            <p:cNvSpPr txBox="1"/>
            <p:nvPr/>
          </p:nvSpPr>
          <p:spPr>
            <a:xfrm>
              <a:off x="2705101" y="3493532"/>
              <a:ext cx="376766" cy="369332"/>
            </a:xfrm>
            <a:prstGeom prst="rect">
              <a:avLst/>
            </a:prstGeom>
            <a:noFill/>
          </p:spPr>
          <p:txBody>
            <a:bodyPr wrap="square" rtlCol="0">
              <a:spAutoFit/>
            </a:bodyPr>
            <a:lstStyle/>
            <a:p>
              <a:pPr algn="ctr"/>
              <a:r>
                <a:rPr lang="en-US" dirty="0" smtClean="0">
                  <a:solidFill>
                    <a:srgbClr val="008000"/>
                  </a:solidFill>
                </a:rPr>
                <a:t>1</a:t>
              </a:r>
              <a:endParaRPr lang="en-US" dirty="0">
                <a:solidFill>
                  <a:srgbClr val="008000"/>
                </a:solidFill>
              </a:endParaRPr>
            </a:p>
          </p:txBody>
        </p:sp>
        <p:cxnSp>
          <p:nvCxnSpPr>
            <p:cNvPr id="80" name="Straight Connector 79"/>
            <p:cNvCxnSpPr/>
            <p:nvPr/>
          </p:nvCxnSpPr>
          <p:spPr>
            <a:xfrm flipH="1">
              <a:off x="2853267" y="3810000"/>
              <a:ext cx="110067"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2853267" y="3614740"/>
              <a:ext cx="723900" cy="369332"/>
            </a:xfrm>
            <a:prstGeom prst="rect">
              <a:avLst/>
            </a:prstGeom>
            <a:noFill/>
          </p:spPr>
          <p:txBody>
            <a:bodyPr wrap="square" rtlCol="0">
              <a:spAutoFit/>
            </a:bodyPr>
            <a:lstStyle/>
            <a:p>
              <a:pPr algn="ctr"/>
              <a:r>
                <a:rPr lang="en-US" dirty="0" smtClean="0">
                  <a:solidFill>
                    <a:srgbClr val="008000"/>
                  </a:solidFill>
                </a:rPr>
                <a:t>(1+t</a:t>
              </a:r>
              <a:r>
                <a:rPr lang="en-US" baseline="-25000" dirty="0" smtClean="0">
                  <a:solidFill>
                    <a:srgbClr val="008000"/>
                  </a:solidFill>
                </a:rPr>
                <a:t>S</a:t>
              </a:r>
              <a:r>
                <a:rPr lang="en-US" dirty="0" smtClean="0">
                  <a:solidFill>
                    <a:srgbClr val="008000"/>
                  </a:solidFill>
                </a:rPr>
                <a:t>)</a:t>
              </a:r>
              <a:endParaRPr lang="en-US" dirty="0">
                <a:solidFill>
                  <a:srgbClr val="008000"/>
                </a:solidFill>
              </a:endParaRPr>
            </a:p>
          </p:txBody>
        </p:sp>
      </p:grpSp>
      <p:grpSp>
        <p:nvGrpSpPr>
          <p:cNvPr id="73" name="Group 72"/>
          <p:cNvGrpSpPr/>
          <p:nvPr/>
        </p:nvGrpSpPr>
        <p:grpSpPr>
          <a:xfrm>
            <a:off x="8316384" y="1585153"/>
            <a:ext cx="914400" cy="586264"/>
            <a:chOff x="6510868" y="3478199"/>
            <a:chExt cx="914400" cy="586264"/>
          </a:xfrm>
        </p:grpSpPr>
        <p:sp>
          <p:nvSpPr>
            <p:cNvPr id="74" name="TextBox 73"/>
            <p:cNvSpPr txBox="1"/>
            <p:nvPr/>
          </p:nvSpPr>
          <p:spPr>
            <a:xfrm>
              <a:off x="6553200" y="3695131"/>
              <a:ext cx="304800" cy="369332"/>
            </a:xfrm>
            <a:prstGeom prst="rect">
              <a:avLst/>
            </a:prstGeom>
            <a:noFill/>
          </p:spPr>
          <p:txBody>
            <a:bodyPr wrap="square" rtlCol="0">
              <a:spAutoFit/>
            </a:bodyPr>
            <a:lstStyle/>
            <a:p>
              <a:pPr algn="ctr"/>
              <a:r>
                <a:rPr lang="en-US" dirty="0" smtClean="0">
                  <a:solidFill>
                    <a:srgbClr val="0000FF"/>
                  </a:solidFill>
                </a:rPr>
                <a:t>F</a:t>
              </a:r>
              <a:endParaRPr lang="en-US" dirty="0">
                <a:solidFill>
                  <a:srgbClr val="0000FF"/>
                </a:solidFill>
              </a:endParaRPr>
            </a:p>
          </p:txBody>
        </p:sp>
        <p:sp>
          <p:nvSpPr>
            <p:cNvPr id="75" name="TextBox 74"/>
            <p:cNvSpPr txBox="1"/>
            <p:nvPr/>
          </p:nvSpPr>
          <p:spPr>
            <a:xfrm>
              <a:off x="6510868" y="3478199"/>
              <a:ext cx="376766" cy="369332"/>
            </a:xfrm>
            <a:prstGeom prst="rect">
              <a:avLst/>
            </a:prstGeom>
            <a:noFill/>
          </p:spPr>
          <p:txBody>
            <a:bodyPr wrap="square" rtlCol="0">
              <a:spAutoFit/>
            </a:bodyPr>
            <a:lstStyle/>
            <a:p>
              <a:pPr algn="ctr"/>
              <a:r>
                <a:rPr lang="en-US" dirty="0" smtClean="0">
                  <a:solidFill>
                    <a:srgbClr val="0000FF"/>
                  </a:solidFill>
                </a:rPr>
                <a:t>1</a:t>
              </a:r>
              <a:endParaRPr lang="en-US" dirty="0">
                <a:solidFill>
                  <a:srgbClr val="0000FF"/>
                </a:solidFill>
              </a:endParaRPr>
            </a:p>
          </p:txBody>
        </p:sp>
        <p:cxnSp>
          <p:nvCxnSpPr>
            <p:cNvPr id="76" name="Straight Connector 75"/>
            <p:cNvCxnSpPr/>
            <p:nvPr/>
          </p:nvCxnSpPr>
          <p:spPr>
            <a:xfrm flipH="1">
              <a:off x="6659034" y="3794667"/>
              <a:ext cx="110067"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6705600" y="3594668"/>
              <a:ext cx="719668" cy="369332"/>
            </a:xfrm>
            <a:prstGeom prst="rect">
              <a:avLst/>
            </a:prstGeom>
            <a:noFill/>
          </p:spPr>
          <p:txBody>
            <a:bodyPr wrap="square" rtlCol="0">
              <a:spAutoFit/>
            </a:bodyPr>
            <a:lstStyle/>
            <a:p>
              <a:pPr algn="ctr"/>
              <a:r>
                <a:rPr lang="en-US" dirty="0" smtClean="0">
                  <a:solidFill>
                    <a:srgbClr val="0000FF"/>
                  </a:solidFill>
                </a:rPr>
                <a:t>(1+t</a:t>
              </a:r>
              <a:r>
                <a:rPr lang="en-US" baseline="-25000" dirty="0" smtClean="0">
                  <a:solidFill>
                    <a:srgbClr val="0000FF"/>
                  </a:solidFill>
                </a:rPr>
                <a:t>F</a:t>
              </a:r>
              <a:r>
                <a:rPr lang="en-US" dirty="0" smtClean="0">
                  <a:solidFill>
                    <a:srgbClr val="0000FF"/>
                  </a:solidFill>
                </a:rPr>
                <a:t>)</a:t>
              </a:r>
              <a:endParaRPr lang="en-US" dirty="0">
                <a:solidFill>
                  <a:srgbClr val="0000FF"/>
                </a:solidFill>
              </a:endParaRPr>
            </a:p>
          </p:txBody>
        </p:sp>
      </p:grpSp>
      <p:grpSp>
        <p:nvGrpSpPr>
          <p:cNvPr id="91" name="Group 90"/>
          <p:cNvGrpSpPr/>
          <p:nvPr/>
        </p:nvGrpSpPr>
        <p:grpSpPr>
          <a:xfrm>
            <a:off x="2438400" y="4191000"/>
            <a:ext cx="872066" cy="586264"/>
            <a:chOff x="2705101" y="3493532"/>
            <a:chExt cx="872066" cy="586264"/>
          </a:xfrm>
        </p:grpSpPr>
        <p:sp>
          <p:nvSpPr>
            <p:cNvPr id="92" name="TextBox 91"/>
            <p:cNvSpPr txBox="1"/>
            <p:nvPr/>
          </p:nvSpPr>
          <p:spPr>
            <a:xfrm>
              <a:off x="2705101" y="3710464"/>
              <a:ext cx="376766" cy="369332"/>
            </a:xfrm>
            <a:prstGeom prst="rect">
              <a:avLst/>
            </a:prstGeom>
            <a:noFill/>
          </p:spPr>
          <p:txBody>
            <a:bodyPr wrap="square" rtlCol="0">
              <a:spAutoFit/>
            </a:bodyPr>
            <a:lstStyle/>
            <a:p>
              <a:pPr algn="ctr"/>
              <a:r>
                <a:rPr lang="en-US" dirty="0">
                  <a:solidFill>
                    <a:srgbClr val="008000"/>
                  </a:solidFill>
                </a:rPr>
                <a:t>S</a:t>
              </a:r>
            </a:p>
          </p:txBody>
        </p:sp>
        <p:sp>
          <p:nvSpPr>
            <p:cNvPr id="93" name="TextBox 92"/>
            <p:cNvSpPr txBox="1"/>
            <p:nvPr/>
          </p:nvSpPr>
          <p:spPr>
            <a:xfrm>
              <a:off x="2705101" y="3493532"/>
              <a:ext cx="376766" cy="369332"/>
            </a:xfrm>
            <a:prstGeom prst="rect">
              <a:avLst/>
            </a:prstGeom>
            <a:noFill/>
          </p:spPr>
          <p:txBody>
            <a:bodyPr wrap="square" rtlCol="0">
              <a:spAutoFit/>
            </a:bodyPr>
            <a:lstStyle/>
            <a:p>
              <a:pPr algn="ctr"/>
              <a:r>
                <a:rPr lang="en-US" dirty="0" smtClean="0">
                  <a:solidFill>
                    <a:srgbClr val="008000"/>
                  </a:solidFill>
                </a:rPr>
                <a:t>1</a:t>
              </a:r>
              <a:endParaRPr lang="en-US" dirty="0">
                <a:solidFill>
                  <a:srgbClr val="008000"/>
                </a:solidFill>
              </a:endParaRPr>
            </a:p>
          </p:txBody>
        </p:sp>
        <p:cxnSp>
          <p:nvCxnSpPr>
            <p:cNvPr id="94" name="Straight Connector 93"/>
            <p:cNvCxnSpPr/>
            <p:nvPr/>
          </p:nvCxnSpPr>
          <p:spPr>
            <a:xfrm flipH="1">
              <a:off x="2853267" y="3810000"/>
              <a:ext cx="110067"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2853267" y="3614740"/>
              <a:ext cx="723900" cy="369332"/>
            </a:xfrm>
            <a:prstGeom prst="rect">
              <a:avLst/>
            </a:prstGeom>
            <a:noFill/>
          </p:spPr>
          <p:txBody>
            <a:bodyPr wrap="square" rtlCol="0">
              <a:spAutoFit/>
            </a:bodyPr>
            <a:lstStyle/>
            <a:p>
              <a:pPr algn="ctr"/>
              <a:r>
                <a:rPr lang="en-US" dirty="0" smtClean="0">
                  <a:solidFill>
                    <a:srgbClr val="008000"/>
                  </a:solidFill>
                </a:rPr>
                <a:t>(1+t</a:t>
              </a:r>
              <a:r>
                <a:rPr lang="en-US" baseline="-25000" dirty="0" smtClean="0">
                  <a:solidFill>
                    <a:srgbClr val="008000"/>
                  </a:solidFill>
                </a:rPr>
                <a:t>S</a:t>
              </a:r>
              <a:r>
                <a:rPr lang="en-US" dirty="0" smtClean="0">
                  <a:solidFill>
                    <a:srgbClr val="008000"/>
                  </a:solidFill>
                </a:rPr>
                <a:t>)</a:t>
              </a:r>
              <a:endParaRPr lang="en-US" dirty="0">
                <a:solidFill>
                  <a:srgbClr val="008000"/>
                </a:solidFill>
              </a:endParaRPr>
            </a:p>
          </p:txBody>
        </p:sp>
      </p:grpSp>
      <p:sp>
        <p:nvSpPr>
          <p:cNvPr id="96" name="TextBox 95"/>
          <p:cNvSpPr txBox="1"/>
          <p:nvPr/>
        </p:nvSpPr>
        <p:spPr>
          <a:xfrm>
            <a:off x="3124200" y="4314825"/>
            <a:ext cx="1312333" cy="369332"/>
          </a:xfrm>
          <a:prstGeom prst="rect">
            <a:avLst/>
          </a:prstGeom>
          <a:noFill/>
          <a:ln>
            <a:noFill/>
          </a:ln>
        </p:spPr>
        <p:txBody>
          <a:bodyPr wrap="square" rtlCol="0">
            <a:spAutoFit/>
          </a:bodyPr>
          <a:lstStyle/>
          <a:p>
            <a:pPr algn="ctr"/>
            <a:r>
              <a:rPr lang="en-US" dirty="0" smtClean="0">
                <a:solidFill>
                  <a:srgbClr val="008000"/>
                </a:solidFill>
              </a:rPr>
              <a:t>(1+i*)(1+t*)</a:t>
            </a:r>
            <a:endParaRPr lang="en-US" dirty="0">
              <a:solidFill>
                <a:srgbClr val="008000"/>
              </a:solidFill>
            </a:endParaRPr>
          </a:p>
        </p:txBody>
      </p:sp>
      <p:sp>
        <p:nvSpPr>
          <p:cNvPr id="97" name="TextBox 96"/>
          <p:cNvSpPr txBox="1"/>
          <p:nvPr/>
        </p:nvSpPr>
        <p:spPr>
          <a:xfrm>
            <a:off x="4239683" y="4320143"/>
            <a:ext cx="838200" cy="369332"/>
          </a:xfrm>
          <a:prstGeom prst="rect">
            <a:avLst/>
          </a:prstGeom>
          <a:noFill/>
        </p:spPr>
        <p:txBody>
          <a:bodyPr wrap="square" rtlCol="0">
            <a:spAutoFit/>
          </a:bodyPr>
          <a:lstStyle/>
          <a:p>
            <a:pPr algn="ctr"/>
            <a:r>
              <a:rPr lang="en-US" dirty="0" smtClean="0">
                <a:solidFill>
                  <a:srgbClr val="008000"/>
                </a:solidFill>
              </a:rPr>
              <a:t>F(</a:t>
            </a:r>
            <a:r>
              <a:rPr lang="en-US" dirty="0">
                <a:solidFill>
                  <a:srgbClr val="008000"/>
                </a:solidFill>
              </a:rPr>
              <a:t>1+</a:t>
            </a:r>
            <a:r>
              <a:rPr lang="en-US" dirty="0" smtClean="0">
                <a:solidFill>
                  <a:srgbClr val="008000"/>
                </a:solidFill>
              </a:rPr>
              <a:t>t</a:t>
            </a:r>
            <a:r>
              <a:rPr lang="en-US" baseline="-25000" dirty="0" smtClean="0">
                <a:solidFill>
                  <a:srgbClr val="008000"/>
                </a:solidFill>
              </a:rPr>
              <a:t>F</a:t>
            </a:r>
            <a:r>
              <a:rPr lang="en-US" dirty="0" smtClean="0">
                <a:solidFill>
                  <a:srgbClr val="008000"/>
                </a:solidFill>
              </a:rPr>
              <a:t>)</a:t>
            </a:r>
            <a:endParaRPr lang="en-US" dirty="0">
              <a:solidFill>
                <a:srgbClr val="008000"/>
              </a:solidFill>
            </a:endParaRPr>
          </a:p>
        </p:txBody>
      </p:sp>
      <p:grpSp>
        <p:nvGrpSpPr>
          <p:cNvPr id="98" name="Group 97"/>
          <p:cNvGrpSpPr/>
          <p:nvPr/>
        </p:nvGrpSpPr>
        <p:grpSpPr>
          <a:xfrm>
            <a:off x="4876800" y="4214336"/>
            <a:ext cx="1087964" cy="586264"/>
            <a:chOff x="3886200" y="2891935"/>
            <a:chExt cx="1087964" cy="586264"/>
          </a:xfrm>
        </p:grpSpPr>
        <p:sp>
          <p:nvSpPr>
            <p:cNvPr id="99" name="TextBox 98"/>
            <p:cNvSpPr txBox="1"/>
            <p:nvPr/>
          </p:nvSpPr>
          <p:spPr>
            <a:xfrm>
              <a:off x="3886200" y="3108867"/>
              <a:ext cx="609600" cy="369332"/>
            </a:xfrm>
            <a:prstGeom prst="rect">
              <a:avLst/>
            </a:prstGeom>
            <a:noFill/>
          </p:spPr>
          <p:txBody>
            <a:bodyPr wrap="square" rtlCol="0">
              <a:spAutoFit/>
            </a:bodyPr>
            <a:lstStyle/>
            <a:p>
              <a:pPr algn="ctr"/>
              <a:r>
                <a:rPr lang="en-US" dirty="0" smtClean="0">
                  <a:solidFill>
                    <a:srgbClr val="008000"/>
                  </a:solidFill>
                </a:rPr>
                <a:t>(1+i)</a:t>
              </a:r>
              <a:endParaRPr lang="en-US" dirty="0">
                <a:solidFill>
                  <a:srgbClr val="008000"/>
                </a:solidFill>
              </a:endParaRPr>
            </a:p>
          </p:txBody>
        </p:sp>
        <p:sp>
          <p:nvSpPr>
            <p:cNvPr id="100" name="TextBox 99"/>
            <p:cNvSpPr txBox="1"/>
            <p:nvPr/>
          </p:nvSpPr>
          <p:spPr>
            <a:xfrm>
              <a:off x="4049183" y="2891935"/>
              <a:ext cx="283633" cy="369332"/>
            </a:xfrm>
            <a:prstGeom prst="rect">
              <a:avLst/>
            </a:prstGeom>
            <a:noFill/>
          </p:spPr>
          <p:txBody>
            <a:bodyPr wrap="square" rtlCol="0">
              <a:spAutoFit/>
            </a:bodyPr>
            <a:lstStyle/>
            <a:p>
              <a:pPr algn="ctr"/>
              <a:r>
                <a:rPr lang="en-US" dirty="0" smtClean="0">
                  <a:solidFill>
                    <a:srgbClr val="008000"/>
                  </a:solidFill>
                </a:rPr>
                <a:t>1</a:t>
              </a:r>
              <a:endParaRPr lang="en-US" dirty="0">
                <a:solidFill>
                  <a:srgbClr val="008000"/>
                </a:solidFill>
              </a:endParaRPr>
            </a:p>
          </p:txBody>
        </p:sp>
        <p:cxnSp>
          <p:nvCxnSpPr>
            <p:cNvPr id="101" name="Straight Connector 100"/>
            <p:cNvCxnSpPr/>
            <p:nvPr/>
          </p:nvCxnSpPr>
          <p:spPr>
            <a:xfrm flipH="1">
              <a:off x="4017433" y="3185067"/>
              <a:ext cx="381000"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4326465" y="3000401"/>
              <a:ext cx="647699" cy="369332"/>
            </a:xfrm>
            <a:prstGeom prst="rect">
              <a:avLst/>
            </a:prstGeom>
            <a:noFill/>
          </p:spPr>
          <p:txBody>
            <a:bodyPr wrap="square" rtlCol="0">
              <a:spAutoFit/>
            </a:bodyPr>
            <a:lstStyle/>
            <a:p>
              <a:pPr algn="ctr"/>
              <a:r>
                <a:rPr lang="en-US" dirty="0" smtClean="0">
                  <a:solidFill>
                    <a:srgbClr val="008000"/>
                  </a:solidFill>
                </a:rPr>
                <a:t>(1+t)</a:t>
              </a:r>
              <a:endParaRPr lang="en-US" dirty="0">
                <a:solidFill>
                  <a:srgbClr val="008000"/>
                </a:solidFill>
              </a:endParaRPr>
            </a:p>
          </p:txBody>
        </p:sp>
      </p:grpSp>
      <p:sp>
        <p:nvSpPr>
          <p:cNvPr id="103" name="TextBox 102"/>
          <p:cNvSpPr txBox="1"/>
          <p:nvPr/>
        </p:nvSpPr>
        <p:spPr>
          <a:xfrm>
            <a:off x="2205567" y="4953000"/>
            <a:ext cx="465665" cy="461665"/>
          </a:xfrm>
          <a:prstGeom prst="rect">
            <a:avLst/>
          </a:prstGeom>
          <a:noFill/>
          <a:ln w="38100" cmpd="sng">
            <a:noFill/>
          </a:ln>
        </p:spPr>
        <p:txBody>
          <a:bodyPr wrap="square" rtlCol="0">
            <a:spAutoFit/>
          </a:bodyPr>
          <a:lstStyle/>
          <a:p>
            <a:pPr algn="ctr"/>
            <a:r>
              <a:rPr lang="en-US" sz="2400" dirty="0" smtClean="0"/>
              <a:t> =</a:t>
            </a:r>
            <a:endParaRPr lang="en-US" sz="2400" baseline="-25000" dirty="0"/>
          </a:p>
        </p:txBody>
      </p:sp>
      <p:grpSp>
        <p:nvGrpSpPr>
          <p:cNvPr id="125" name="Group 124"/>
          <p:cNvGrpSpPr/>
          <p:nvPr/>
        </p:nvGrpSpPr>
        <p:grpSpPr>
          <a:xfrm>
            <a:off x="2349503" y="4839510"/>
            <a:ext cx="1024465" cy="655829"/>
            <a:chOff x="3928534" y="4117539"/>
            <a:chExt cx="1024465" cy="655829"/>
          </a:xfrm>
        </p:grpSpPr>
        <p:grpSp>
          <p:nvGrpSpPr>
            <p:cNvPr id="126" name="Group 125"/>
            <p:cNvGrpSpPr/>
            <p:nvPr/>
          </p:nvGrpSpPr>
          <p:grpSpPr>
            <a:xfrm>
              <a:off x="3928534" y="4163768"/>
              <a:ext cx="533400" cy="586264"/>
              <a:chOff x="4986867" y="1900535"/>
              <a:chExt cx="533400" cy="586264"/>
            </a:xfrm>
          </p:grpSpPr>
          <p:sp>
            <p:nvSpPr>
              <p:cNvPr id="131" name="TextBox 130"/>
              <p:cNvSpPr txBox="1"/>
              <p:nvPr/>
            </p:nvSpPr>
            <p:spPr>
              <a:xfrm>
                <a:off x="4986867" y="2117467"/>
                <a:ext cx="533400" cy="369332"/>
              </a:xfrm>
              <a:prstGeom prst="rect">
                <a:avLst/>
              </a:prstGeom>
              <a:noFill/>
            </p:spPr>
            <p:txBody>
              <a:bodyPr wrap="square" rtlCol="0">
                <a:spAutoFit/>
              </a:bodyPr>
              <a:lstStyle/>
              <a:p>
                <a:pPr algn="ctr"/>
                <a:r>
                  <a:rPr lang="en-US" dirty="0">
                    <a:solidFill>
                      <a:srgbClr val="008000"/>
                    </a:solidFill>
                  </a:rPr>
                  <a:t>S</a:t>
                </a:r>
              </a:p>
            </p:txBody>
          </p:sp>
          <p:sp>
            <p:nvSpPr>
              <p:cNvPr id="132" name="TextBox 131"/>
              <p:cNvSpPr txBox="1"/>
              <p:nvPr/>
            </p:nvSpPr>
            <p:spPr>
              <a:xfrm>
                <a:off x="5067301" y="1900535"/>
                <a:ext cx="376766" cy="369332"/>
              </a:xfrm>
              <a:prstGeom prst="rect">
                <a:avLst/>
              </a:prstGeom>
              <a:noFill/>
            </p:spPr>
            <p:txBody>
              <a:bodyPr wrap="square" rtlCol="0">
                <a:spAutoFit/>
              </a:bodyPr>
              <a:lstStyle/>
              <a:p>
                <a:pPr algn="ctr"/>
                <a:r>
                  <a:rPr lang="en-US" dirty="0">
                    <a:solidFill>
                      <a:srgbClr val="008000"/>
                    </a:solidFill>
                  </a:rPr>
                  <a:t>F</a:t>
                </a:r>
              </a:p>
            </p:txBody>
          </p:sp>
          <p:cxnSp>
            <p:nvCxnSpPr>
              <p:cNvPr id="133" name="Straight Connector 132"/>
              <p:cNvCxnSpPr/>
              <p:nvPr/>
            </p:nvCxnSpPr>
            <p:spPr>
              <a:xfrm flipH="1">
                <a:off x="5215467" y="2217003"/>
                <a:ext cx="110067"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grpSp>
          <p:nvGrpSpPr>
            <p:cNvPr id="127" name="Group 126"/>
            <p:cNvGrpSpPr/>
            <p:nvPr/>
          </p:nvGrpSpPr>
          <p:grpSpPr>
            <a:xfrm>
              <a:off x="4157134" y="4117539"/>
              <a:ext cx="795865" cy="655829"/>
              <a:chOff x="4157134" y="4117539"/>
              <a:chExt cx="795865" cy="655829"/>
            </a:xfrm>
          </p:grpSpPr>
          <p:sp>
            <p:nvSpPr>
              <p:cNvPr id="128" name="TextBox 127"/>
              <p:cNvSpPr txBox="1"/>
              <p:nvPr/>
            </p:nvSpPr>
            <p:spPr>
              <a:xfrm>
                <a:off x="4267200" y="4404036"/>
                <a:ext cx="609600" cy="369332"/>
              </a:xfrm>
              <a:prstGeom prst="rect">
                <a:avLst/>
              </a:prstGeom>
              <a:noFill/>
            </p:spPr>
            <p:txBody>
              <a:bodyPr wrap="square" rtlCol="0">
                <a:spAutoFit/>
              </a:bodyPr>
              <a:lstStyle/>
              <a:p>
                <a:pPr algn="ctr"/>
                <a:r>
                  <a:rPr lang="en-US" dirty="0" smtClean="0">
                    <a:solidFill>
                      <a:srgbClr val="008000"/>
                    </a:solidFill>
                  </a:rPr>
                  <a:t>(1+i)</a:t>
                </a:r>
                <a:endParaRPr lang="en-US" dirty="0">
                  <a:solidFill>
                    <a:srgbClr val="008000"/>
                  </a:solidFill>
                </a:endParaRPr>
              </a:p>
            </p:txBody>
          </p:sp>
          <p:sp>
            <p:nvSpPr>
              <p:cNvPr id="129" name="TextBox 128"/>
              <p:cNvSpPr txBox="1"/>
              <p:nvPr/>
            </p:nvSpPr>
            <p:spPr>
              <a:xfrm>
                <a:off x="4157134" y="4117539"/>
                <a:ext cx="795865" cy="369332"/>
              </a:xfrm>
              <a:prstGeom prst="rect">
                <a:avLst/>
              </a:prstGeom>
              <a:noFill/>
            </p:spPr>
            <p:txBody>
              <a:bodyPr wrap="square" rtlCol="0">
                <a:spAutoFit/>
              </a:bodyPr>
              <a:lstStyle/>
              <a:p>
                <a:pPr algn="ctr"/>
                <a:r>
                  <a:rPr lang="en-US" dirty="0" smtClean="0">
                    <a:solidFill>
                      <a:srgbClr val="008000"/>
                    </a:solidFill>
                  </a:rPr>
                  <a:t>(1+i*)</a:t>
                </a:r>
                <a:endParaRPr lang="en-US" dirty="0">
                  <a:solidFill>
                    <a:srgbClr val="008000"/>
                  </a:solidFill>
                </a:endParaRPr>
              </a:p>
            </p:txBody>
          </p:sp>
          <p:cxnSp>
            <p:nvCxnSpPr>
              <p:cNvPr id="130" name="Straight Connector 129"/>
              <p:cNvCxnSpPr/>
              <p:nvPr/>
            </p:nvCxnSpPr>
            <p:spPr>
              <a:xfrm flipH="1">
                <a:off x="4309533" y="4480236"/>
                <a:ext cx="491067"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grpSp>
      <p:sp>
        <p:nvSpPr>
          <p:cNvPr id="138" name="TextBox 137"/>
          <p:cNvSpPr txBox="1"/>
          <p:nvPr/>
        </p:nvSpPr>
        <p:spPr>
          <a:xfrm>
            <a:off x="3048000" y="5017541"/>
            <a:ext cx="2453216" cy="369332"/>
          </a:xfrm>
          <a:prstGeom prst="rect">
            <a:avLst/>
          </a:prstGeom>
          <a:noFill/>
        </p:spPr>
        <p:txBody>
          <a:bodyPr wrap="square" rtlCol="0">
            <a:spAutoFit/>
          </a:bodyPr>
          <a:lstStyle/>
          <a:p>
            <a:pPr algn="ctr"/>
            <a:r>
              <a:rPr lang="en-US" dirty="0" smtClean="0">
                <a:solidFill>
                  <a:srgbClr val="008000"/>
                </a:solidFill>
              </a:rPr>
              <a:t>(1+t)(1+t*)(</a:t>
            </a:r>
            <a:r>
              <a:rPr lang="en-US" dirty="0">
                <a:solidFill>
                  <a:srgbClr val="008000"/>
                </a:solidFill>
              </a:rPr>
              <a:t>1+t</a:t>
            </a:r>
            <a:r>
              <a:rPr lang="en-US" baseline="-25000" dirty="0">
                <a:solidFill>
                  <a:srgbClr val="008000"/>
                </a:solidFill>
              </a:rPr>
              <a:t>S</a:t>
            </a:r>
            <a:r>
              <a:rPr lang="en-US" dirty="0" smtClean="0">
                <a:solidFill>
                  <a:srgbClr val="008000"/>
                </a:solidFill>
              </a:rPr>
              <a:t>)(</a:t>
            </a:r>
            <a:r>
              <a:rPr lang="en-US" dirty="0">
                <a:solidFill>
                  <a:srgbClr val="008000"/>
                </a:solidFill>
              </a:rPr>
              <a:t>1+</a:t>
            </a:r>
            <a:r>
              <a:rPr lang="en-US" dirty="0" smtClean="0">
                <a:solidFill>
                  <a:srgbClr val="008000"/>
                </a:solidFill>
              </a:rPr>
              <a:t>t</a:t>
            </a:r>
            <a:r>
              <a:rPr lang="en-US" baseline="-25000" dirty="0" smtClean="0">
                <a:solidFill>
                  <a:srgbClr val="008000"/>
                </a:solidFill>
              </a:rPr>
              <a:t>F</a:t>
            </a:r>
            <a:r>
              <a:rPr lang="en-US" dirty="0" smtClean="0">
                <a:solidFill>
                  <a:srgbClr val="008000"/>
                </a:solidFill>
              </a:rPr>
              <a:t>)</a:t>
            </a:r>
            <a:endParaRPr lang="en-US" dirty="0">
              <a:solidFill>
                <a:srgbClr val="008000"/>
              </a:solidFill>
            </a:endParaRPr>
          </a:p>
        </p:txBody>
      </p:sp>
      <p:sp>
        <p:nvSpPr>
          <p:cNvPr id="139" name="TextBox 138"/>
          <p:cNvSpPr txBox="1"/>
          <p:nvPr/>
        </p:nvSpPr>
        <p:spPr>
          <a:xfrm>
            <a:off x="5190062" y="4971374"/>
            <a:ext cx="643468" cy="461665"/>
          </a:xfrm>
          <a:prstGeom prst="rect">
            <a:avLst/>
          </a:prstGeom>
          <a:noFill/>
          <a:ln w="38100" cmpd="sng">
            <a:noFill/>
          </a:ln>
        </p:spPr>
        <p:txBody>
          <a:bodyPr wrap="square" rtlCol="0">
            <a:spAutoFit/>
          </a:bodyPr>
          <a:lstStyle/>
          <a:p>
            <a:pPr algn="ctr"/>
            <a:r>
              <a:rPr lang="en-US" sz="2400" dirty="0" smtClean="0"/>
              <a:t>≥ 1</a:t>
            </a:r>
            <a:endParaRPr lang="en-US" sz="2400" baseline="-25000" dirty="0"/>
          </a:p>
        </p:txBody>
      </p:sp>
      <p:sp>
        <p:nvSpPr>
          <p:cNvPr id="140" name="TextBox 139"/>
          <p:cNvSpPr txBox="1"/>
          <p:nvPr/>
        </p:nvSpPr>
        <p:spPr>
          <a:xfrm>
            <a:off x="1219200" y="5414665"/>
            <a:ext cx="1219200" cy="461665"/>
          </a:xfrm>
          <a:prstGeom prst="rect">
            <a:avLst/>
          </a:prstGeom>
          <a:noFill/>
          <a:ln w="38100" cmpd="sng">
            <a:noFill/>
          </a:ln>
        </p:spPr>
        <p:txBody>
          <a:bodyPr wrap="square" rtlCol="0">
            <a:spAutoFit/>
          </a:bodyPr>
          <a:lstStyle/>
          <a:p>
            <a:pPr algn="ctr"/>
            <a:r>
              <a:rPr lang="en-US" sz="2400" dirty="0" smtClean="0"/>
              <a:t>Thus</a:t>
            </a:r>
            <a:endParaRPr lang="en-US" sz="2400" baseline="-25000" dirty="0"/>
          </a:p>
        </p:txBody>
      </p:sp>
      <p:graphicFrame>
        <p:nvGraphicFramePr>
          <p:cNvPr id="5" name="Object 4"/>
          <p:cNvGraphicFramePr>
            <a:graphicFrameLocks noChangeAspect="1"/>
          </p:cNvGraphicFramePr>
          <p:nvPr>
            <p:extLst>
              <p:ext uri="{D42A27DB-BD31-4B8C-83A1-F6EECF244321}">
                <p14:modId xmlns:p14="http://schemas.microsoft.com/office/powerpoint/2010/main" val="1917681414"/>
              </p:ext>
            </p:extLst>
          </p:nvPr>
        </p:nvGraphicFramePr>
        <p:xfrm>
          <a:off x="2391832" y="5536614"/>
          <a:ext cx="3746500" cy="800100"/>
        </p:xfrm>
        <a:graphic>
          <a:graphicData uri="http://schemas.openxmlformats.org/presentationml/2006/ole">
            <mc:AlternateContent xmlns:mc="http://schemas.openxmlformats.org/markup-compatibility/2006">
              <mc:Choice xmlns:v="urn:schemas-microsoft-com:vml" Requires="v">
                <p:oleObj spid="_x0000_s1036" name="Equation" r:id="rId3" imgW="3746500" imgH="800100" progId="Equation.3">
                  <p:embed/>
                </p:oleObj>
              </mc:Choice>
              <mc:Fallback>
                <p:oleObj name="Equation" r:id="rId3" imgW="3746500" imgH="800100" progId="Equation.3">
                  <p:embed/>
                  <p:pic>
                    <p:nvPicPr>
                      <p:cNvPr id="0" name=""/>
                      <p:cNvPicPr/>
                      <p:nvPr/>
                    </p:nvPicPr>
                    <p:blipFill>
                      <a:blip r:embed="rId4"/>
                      <a:stretch>
                        <a:fillRect/>
                      </a:stretch>
                    </p:blipFill>
                    <p:spPr>
                      <a:xfrm>
                        <a:off x="2391832" y="5536614"/>
                        <a:ext cx="3746500" cy="800100"/>
                      </a:xfrm>
                      <a:prstGeom prst="rect">
                        <a:avLst/>
                      </a:prstGeom>
                    </p:spPr>
                  </p:pic>
                </p:oleObj>
              </mc:Fallback>
            </mc:AlternateContent>
          </a:graphicData>
        </a:graphic>
      </p:graphicFrame>
    </p:spTree>
    <p:extLst>
      <p:ext uri="{BB962C8B-B14F-4D97-AF65-F5344CB8AC3E}">
        <p14:creationId xmlns:p14="http://schemas.microsoft.com/office/powerpoint/2010/main" val="1841134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96" grpId="0"/>
      <p:bldP spid="97" grpId="0"/>
      <p:bldP spid="103" grpId="0"/>
      <p:bldP spid="138" grpId="0"/>
      <p:bldP spid="139" grpId="0"/>
      <p:bldP spid="1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AE7051F-6F99-364B-BFB3-32AB1DA31AE5}" type="slidenum">
              <a:rPr lang="en-US" smtClean="0"/>
              <a:pPr/>
              <a:t>15</a:t>
            </a:fld>
            <a:endParaRPr lang="en-US" dirty="0"/>
          </a:p>
        </p:txBody>
      </p:sp>
      <p:sp>
        <p:nvSpPr>
          <p:cNvPr id="41" name="Title 1"/>
          <p:cNvSpPr>
            <a:spLocks noGrp="1"/>
          </p:cNvSpPr>
          <p:nvPr>
            <p:ph type="title"/>
          </p:nvPr>
        </p:nvSpPr>
        <p:spPr>
          <a:xfrm>
            <a:off x="1447800" y="756717"/>
            <a:ext cx="2514600" cy="1127166"/>
          </a:xfrm>
        </p:spPr>
        <p:txBody>
          <a:bodyPr/>
          <a:lstStyle/>
          <a:p>
            <a:pPr lvl="0"/>
            <a:r>
              <a:rPr lang="en-US" dirty="0" smtClean="0"/>
              <a:t>Similarly</a:t>
            </a:r>
          </a:p>
        </p:txBody>
      </p:sp>
      <p:sp>
        <p:nvSpPr>
          <p:cNvPr id="42" name="TextBox 41"/>
          <p:cNvSpPr txBox="1"/>
          <p:nvPr/>
        </p:nvSpPr>
        <p:spPr>
          <a:xfrm>
            <a:off x="1447800" y="4233102"/>
            <a:ext cx="1219200" cy="461665"/>
          </a:xfrm>
          <a:prstGeom prst="rect">
            <a:avLst/>
          </a:prstGeom>
          <a:noFill/>
          <a:ln w="38100" cmpd="sng">
            <a:noFill/>
          </a:ln>
        </p:spPr>
        <p:txBody>
          <a:bodyPr wrap="square" rtlCol="0">
            <a:spAutoFit/>
          </a:bodyPr>
          <a:lstStyle/>
          <a:p>
            <a:pPr algn="ctr"/>
            <a:r>
              <a:rPr lang="en-US" sz="2400" dirty="0" smtClean="0"/>
              <a:t>C($</a:t>
            </a:r>
            <a:r>
              <a:rPr lang="en-US" sz="2400" baseline="-25000" dirty="0" smtClean="0"/>
              <a:t>0</a:t>
            </a:r>
            <a:r>
              <a:rPr lang="en-US" sz="2400" dirty="0" smtClean="0"/>
              <a:t>1) =</a:t>
            </a:r>
            <a:endParaRPr lang="en-US" sz="2400" baseline="-25000" dirty="0"/>
          </a:p>
        </p:txBody>
      </p:sp>
      <p:sp>
        <p:nvSpPr>
          <p:cNvPr id="44" name="TextBox 43"/>
          <p:cNvSpPr txBox="1"/>
          <p:nvPr/>
        </p:nvSpPr>
        <p:spPr>
          <a:xfrm>
            <a:off x="4091516" y="649986"/>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0</a:t>
            </a:r>
            <a:endParaRPr lang="en-US" sz="2400" baseline="-25000" dirty="0"/>
          </a:p>
        </p:txBody>
      </p:sp>
      <p:sp>
        <p:nvSpPr>
          <p:cNvPr id="45" name="TextBox 44"/>
          <p:cNvSpPr txBox="1"/>
          <p:nvPr/>
        </p:nvSpPr>
        <p:spPr>
          <a:xfrm>
            <a:off x="7901516" y="649986"/>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1</a:t>
            </a:r>
            <a:endParaRPr lang="en-US" sz="2400" baseline="-25000" dirty="0"/>
          </a:p>
        </p:txBody>
      </p:sp>
      <p:sp>
        <p:nvSpPr>
          <p:cNvPr id="46" name="TextBox 45"/>
          <p:cNvSpPr txBox="1"/>
          <p:nvPr/>
        </p:nvSpPr>
        <p:spPr>
          <a:xfrm>
            <a:off x="4091516" y="2755154"/>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0</a:t>
            </a:r>
            <a:endParaRPr lang="en-US" sz="2400" baseline="-25000" dirty="0"/>
          </a:p>
        </p:txBody>
      </p:sp>
      <p:sp>
        <p:nvSpPr>
          <p:cNvPr id="49" name="TextBox 48"/>
          <p:cNvSpPr txBox="1"/>
          <p:nvPr/>
        </p:nvSpPr>
        <p:spPr>
          <a:xfrm>
            <a:off x="7901516" y="2755154"/>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1</a:t>
            </a:r>
            <a:endParaRPr lang="en-US" sz="2400" baseline="-25000" dirty="0"/>
          </a:p>
        </p:txBody>
      </p:sp>
      <p:cxnSp>
        <p:nvCxnSpPr>
          <p:cNvPr id="53" name="Straight Connector 52"/>
          <p:cNvCxnSpPr/>
          <p:nvPr/>
        </p:nvCxnSpPr>
        <p:spPr>
          <a:xfrm flipH="1">
            <a:off x="4624916" y="1111651"/>
            <a:ext cx="3200400" cy="1"/>
          </a:xfrm>
          <a:prstGeom prst="line">
            <a:avLst/>
          </a:prstGeom>
          <a:ln>
            <a:solidFill>
              <a:srgbClr val="008000"/>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5670549" y="306969"/>
            <a:ext cx="1066799" cy="369332"/>
          </a:xfrm>
          <a:prstGeom prst="rect">
            <a:avLst/>
          </a:prstGeom>
          <a:noFill/>
        </p:spPr>
        <p:txBody>
          <a:bodyPr wrap="square" rtlCol="0">
            <a:spAutoFit/>
          </a:bodyPr>
          <a:lstStyle/>
          <a:p>
            <a:pPr algn="ctr"/>
            <a:r>
              <a:rPr lang="en-US" dirty="0" smtClean="0">
                <a:solidFill>
                  <a:srgbClr val="0000FF"/>
                </a:solidFill>
              </a:rPr>
              <a:t>(1+i)(1+t)</a:t>
            </a:r>
            <a:endParaRPr lang="en-US" dirty="0">
              <a:solidFill>
                <a:srgbClr val="0000FF"/>
              </a:solidFill>
            </a:endParaRPr>
          </a:p>
        </p:txBody>
      </p:sp>
      <p:cxnSp>
        <p:nvCxnSpPr>
          <p:cNvPr id="55" name="Straight Connector 54"/>
          <p:cNvCxnSpPr/>
          <p:nvPr/>
        </p:nvCxnSpPr>
        <p:spPr>
          <a:xfrm flipH="1">
            <a:off x="4624916" y="666919"/>
            <a:ext cx="3200400" cy="0"/>
          </a:xfrm>
          <a:prstGeom prst="line">
            <a:avLst/>
          </a:prstGeom>
          <a:ln>
            <a:solidFill>
              <a:srgbClr val="0000FF"/>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7901516" y="1231154"/>
            <a:ext cx="0" cy="1447800"/>
          </a:xfrm>
          <a:prstGeom prst="line">
            <a:avLst/>
          </a:prstGeom>
          <a:ln>
            <a:solidFill>
              <a:srgbClr val="008000"/>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4624916" y="2767853"/>
            <a:ext cx="3200400" cy="1"/>
          </a:xfrm>
          <a:prstGeom prst="line">
            <a:avLst/>
          </a:prstGeom>
          <a:ln>
            <a:solidFill>
              <a:srgbClr val="008000"/>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4624916" y="3216819"/>
            <a:ext cx="3200400" cy="0"/>
          </a:xfrm>
          <a:prstGeom prst="line">
            <a:avLst/>
          </a:prstGeom>
          <a:ln>
            <a:solidFill>
              <a:srgbClr val="0000FF"/>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5501216" y="2415392"/>
            <a:ext cx="1312333" cy="369332"/>
          </a:xfrm>
          <a:prstGeom prst="rect">
            <a:avLst/>
          </a:prstGeom>
          <a:noFill/>
          <a:ln>
            <a:noFill/>
          </a:ln>
        </p:spPr>
        <p:txBody>
          <a:bodyPr wrap="square" rtlCol="0">
            <a:spAutoFit/>
          </a:bodyPr>
          <a:lstStyle/>
          <a:p>
            <a:pPr algn="ctr"/>
            <a:r>
              <a:rPr lang="en-US" dirty="0" smtClean="0">
                <a:solidFill>
                  <a:srgbClr val="008000"/>
                </a:solidFill>
              </a:rPr>
              <a:t>(1+i*)(1+t*)</a:t>
            </a:r>
            <a:endParaRPr lang="en-US" dirty="0">
              <a:solidFill>
                <a:srgbClr val="008000"/>
              </a:solidFill>
            </a:endParaRPr>
          </a:p>
        </p:txBody>
      </p:sp>
      <p:cxnSp>
        <p:nvCxnSpPr>
          <p:cNvPr id="65" name="Straight Connector 64"/>
          <p:cNvCxnSpPr/>
          <p:nvPr/>
        </p:nvCxnSpPr>
        <p:spPr>
          <a:xfrm flipV="1">
            <a:off x="8358716" y="1231154"/>
            <a:ext cx="0" cy="1447800"/>
          </a:xfrm>
          <a:prstGeom prst="line">
            <a:avLst/>
          </a:prstGeom>
          <a:ln>
            <a:solidFill>
              <a:srgbClr val="0000FF"/>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4091516" y="1231154"/>
            <a:ext cx="0" cy="1447800"/>
          </a:xfrm>
          <a:prstGeom prst="line">
            <a:avLst/>
          </a:prstGeom>
          <a:ln>
            <a:solidFill>
              <a:srgbClr val="0000FF"/>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4548716" y="1231154"/>
            <a:ext cx="0" cy="1447800"/>
          </a:xfrm>
          <a:prstGeom prst="line">
            <a:avLst/>
          </a:prstGeom>
          <a:ln>
            <a:solidFill>
              <a:srgbClr val="008000"/>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3329516" y="1732288"/>
            <a:ext cx="838200" cy="369332"/>
          </a:xfrm>
          <a:prstGeom prst="rect">
            <a:avLst/>
          </a:prstGeom>
          <a:noFill/>
        </p:spPr>
        <p:txBody>
          <a:bodyPr wrap="square" rtlCol="0">
            <a:spAutoFit/>
          </a:bodyPr>
          <a:lstStyle/>
          <a:p>
            <a:pPr algn="ctr"/>
            <a:r>
              <a:rPr lang="en-US" dirty="0" smtClean="0">
                <a:solidFill>
                  <a:srgbClr val="0000FF"/>
                </a:solidFill>
              </a:rPr>
              <a:t>S(1+t</a:t>
            </a:r>
            <a:r>
              <a:rPr lang="en-US" baseline="-25000" dirty="0" smtClean="0">
                <a:solidFill>
                  <a:srgbClr val="0000FF"/>
                </a:solidFill>
              </a:rPr>
              <a:t>S</a:t>
            </a:r>
            <a:r>
              <a:rPr lang="en-US" dirty="0" smtClean="0">
                <a:solidFill>
                  <a:srgbClr val="0000FF"/>
                </a:solidFill>
              </a:rPr>
              <a:t>)</a:t>
            </a:r>
            <a:endParaRPr lang="en-US" dirty="0">
              <a:solidFill>
                <a:srgbClr val="0000FF"/>
              </a:solidFill>
            </a:endParaRPr>
          </a:p>
        </p:txBody>
      </p:sp>
      <p:sp>
        <p:nvSpPr>
          <p:cNvPr id="69" name="TextBox 68"/>
          <p:cNvSpPr txBox="1"/>
          <p:nvPr/>
        </p:nvSpPr>
        <p:spPr>
          <a:xfrm>
            <a:off x="7095066" y="1716955"/>
            <a:ext cx="838200" cy="369332"/>
          </a:xfrm>
          <a:prstGeom prst="rect">
            <a:avLst/>
          </a:prstGeom>
          <a:noFill/>
        </p:spPr>
        <p:txBody>
          <a:bodyPr wrap="square" rtlCol="0">
            <a:spAutoFit/>
          </a:bodyPr>
          <a:lstStyle/>
          <a:p>
            <a:pPr algn="ctr"/>
            <a:r>
              <a:rPr lang="en-US" dirty="0" smtClean="0">
                <a:solidFill>
                  <a:srgbClr val="008000"/>
                </a:solidFill>
              </a:rPr>
              <a:t>F(</a:t>
            </a:r>
            <a:r>
              <a:rPr lang="en-US" dirty="0">
                <a:solidFill>
                  <a:srgbClr val="008000"/>
                </a:solidFill>
              </a:rPr>
              <a:t>1+</a:t>
            </a:r>
            <a:r>
              <a:rPr lang="en-US" dirty="0" smtClean="0">
                <a:solidFill>
                  <a:srgbClr val="008000"/>
                </a:solidFill>
              </a:rPr>
              <a:t>t</a:t>
            </a:r>
            <a:r>
              <a:rPr lang="en-US" baseline="-25000" dirty="0" smtClean="0">
                <a:solidFill>
                  <a:srgbClr val="008000"/>
                </a:solidFill>
              </a:rPr>
              <a:t>F</a:t>
            </a:r>
            <a:r>
              <a:rPr lang="en-US" dirty="0" smtClean="0">
                <a:solidFill>
                  <a:srgbClr val="008000"/>
                </a:solidFill>
              </a:rPr>
              <a:t>)</a:t>
            </a:r>
            <a:endParaRPr lang="en-US" dirty="0">
              <a:solidFill>
                <a:srgbClr val="008000"/>
              </a:solidFill>
            </a:endParaRPr>
          </a:p>
        </p:txBody>
      </p:sp>
      <p:grpSp>
        <p:nvGrpSpPr>
          <p:cNvPr id="70" name="Group 69"/>
          <p:cNvGrpSpPr/>
          <p:nvPr/>
        </p:nvGrpSpPr>
        <p:grpSpPr>
          <a:xfrm>
            <a:off x="5615516" y="3111954"/>
            <a:ext cx="1371600" cy="634663"/>
            <a:chOff x="3810000" y="4953000"/>
            <a:chExt cx="1371600" cy="634663"/>
          </a:xfrm>
        </p:grpSpPr>
        <p:sp>
          <p:nvSpPr>
            <p:cNvPr id="86" name="TextBox 85"/>
            <p:cNvSpPr txBox="1"/>
            <p:nvPr/>
          </p:nvSpPr>
          <p:spPr>
            <a:xfrm>
              <a:off x="3810000" y="5218331"/>
              <a:ext cx="783167" cy="369332"/>
            </a:xfrm>
            <a:prstGeom prst="rect">
              <a:avLst/>
            </a:prstGeom>
            <a:noFill/>
            <a:ln>
              <a:noFill/>
            </a:ln>
          </p:spPr>
          <p:txBody>
            <a:bodyPr wrap="square" rtlCol="0">
              <a:spAutoFit/>
            </a:bodyPr>
            <a:lstStyle/>
            <a:p>
              <a:pPr algn="ctr"/>
              <a:r>
                <a:rPr lang="en-US" dirty="0" smtClean="0">
                  <a:solidFill>
                    <a:srgbClr val="0000FF"/>
                  </a:solidFill>
                </a:rPr>
                <a:t>(1+i*)</a:t>
              </a:r>
              <a:endParaRPr lang="en-US" dirty="0">
                <a:solidFill>
                  <a:srgbClr val="0000FF"/>
                </a:solidFill>
              </a:endParaRPr>
            </a:p>
          </p:txBody>
        </p:sp>
        <p:sp>
          <p:nvSpPr>
            <p:cNvPr id="87" name="TextBox 86"/>
            <p:cNvSpPr txBox="1"/>
            <p:nvPr/>
          </p:nvSpPr>
          <p:spPr>
            <a:xfrm>
              <a:off x="4076698" y="4953000"/>
              <a:ext cx="249767" cy="369332"/>
            </a:xfrm>
            <a:prstGeom prst="rect">
              <a:avLst/>
            </a:prstGeom>
            <a:noFill/>
            <a:ln>
              <a:noFill/>
            </a:ln>
          </p:spPr>
          <p:txBody>
            <a:bodyPr wrap="square" rtlCol="0">
              <a:spAutoFit/>
            </a:bodyPr>
            <a:lstStyle/>
            <a:p>
              <a:pPr algn="ctr"/>
              <a:r>
                <a:rPr lang="en-US" dirty="0" smtClean="0">
                  <a:solidFill>
                    <a:srgbClr val="0000FF"/>
                  </a:solidFill>
                </a:rPr>
                <a:t>1</a:t>
              </a:r>
              <a:endParaRPr lang="en-US" dirty="0">
                <a:solidFill>
                  <a:srgbClr val="0000FF"/>
                </a:solidFill>
              </a:endParaRPr>
            </a:p>
          </p:txBody>
        </p:sp>
        <p:cxnSp>
          <p:nvCxnSpPr>
            <p:cNvPr id="88" name="Straight Connector 87"/>
            <p:cNvCxnSpPr/>
            <p:nvPr/>
          </p:nvCxnSpPr>
          <p:spPr>
            <a:xfrm flipH="1">
              <a:off x="4017433" y="5294531"/>
              <a:ext cx="381000"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4398433" y="5109865"/>
              <a:ext cx="783167" cy="369332"/>
            </a:xfrm>
            <a:prstGeom prst="rect">
              <a:avLst/>
            </a:prstGeom>
            <a:noFill/>
          </p:spPr>
          <p:txBody>
            <a:bodyPr wrap="square" rtlCol="0">
              <a:spAutoFit/>
            </a:bodyPr>
            <a:lstStyle/>
            <a:p>
              <a:pPr algn="ctr"/>
              <a:r>
                <a:rPr lang="en-US" dirty="0" smtClean="0">
                  <a:solidFill>
                    <a:srgbClr val="0000FF"/>
                  </a:solidFill>
                </a:rPr>
                <a:t>(1+t*)</a:t>
              </a:r>
              <a:endParaRPr lang="en-US" dirty="0">
                <a:solidFill>
                  <a:srgbClr val="0000FF"/>
                </a:solidFill>
              </a:endParaRPr>
            </a:p>
          </p:txBody>
        </p:sp>
      </p:grpSp>
      <p:grpSp>
        <p:nvGrpSpPr>
          <p:cNvPr id="71" name="Group 70"/>
          <p:cNvGrpSpPr/>
          <p:nvPr/>
        </p:nvGrpSpPr>
        <p:grpSpPr>
          <a:xfrm>
            <a:off x="5691716" y="998889"/>
            <a:ext cx="1087964" cy="586264"/>
            <a:chOff x="3886200" y="2891935"/>
            <a:chExt cx="1087964" cy="586264"/>
          </a:xfrm>
        </p:grpSpPr>
        <p:sp>
          <p:nvSpPr>
            <p:cNvPr id="82" name="TextBox 81"/>
            <p:cNvSpPr txBox="1"/>
            <p:nvPr/>
          </p:nvSpPr>
          <p:spPr>
            <a:xfrm>
              <a:off x="3886200" y="3108867"/>
              <a:ext cx="609600" cy="369332"/>
            </a:xfrm>
            <a:prstGeom prst="rect">
              <a:avLst/>
            </a:prstGeom>
            <a:noFill/>
          </p:spPr>
          <p:txBody>
            <a:bodyPr wrap="square" rtlCol="0">
              <a:spAutoFit/>
            </a:bodyPr>
            <a:lstStyle/>
            <a:p>
              <a:pPr algn="ctr"/>
              <a:r>
                <a:rPr lang="en-US" dirty="0" smtClean="0">
                  <a:solidFill>
                    <a:srgbClr val="008000"/>
                  </a:solidFill>
                </a:rPr>
                <a:t>(1+i)</a:t>
              </a:r>
              <a:endParaRPr lang="en-US" dirty="0">
                <a:solidFill>
                  <a:srgbClr val="008000"/>
                </a:solidFill>
              </a:endParaRPr>
            </a:p>
          </p:txBody>
        </p:sp>
        <p:sp>
          <p:nvSpPr>
            <p:cNvPr id="83" name="TextBox 82"/>
            <p:cNvSpPr txBox="1"/>
            <p:nvPr/>
          </p:nvSpPr>
          <p:spPr>
            <a:xfrm>
              <a:off x="4049183" y="2891935"/>
              <a:ext cx="283633" cy="369332"/>
            </a:xfrm>
            <a:prstGeom prst="rect">
              <a:avLst/>
            </a:prstGeom>
            <a:noFill/>
          </p:spPr>
          <p:txBody>
            <a:bodyPr wrap="square" rtlCol="0">
              <a:spAutoFit/>
            </a:bodyPr>
            <a:lstStyle/>
            <a:p>
              <a:pPr algn="ctr"/>
              <a:r>
                <a:rPr lang="en-US" dirty="0" smtClean="0">
                  <a:solidFill>
                    <a:srgbClr val="008000"/>
                  </a:solidFill>
                </a:rPr>
                <a:t>1</a:t>
              </a:r>
              <a:endParaRPr lang="en-US" dirty="0">
                <a:solidFill>
                  <a:srgbClr val="008000"/>
                </a:solidFill>
              </a:endParaRPr>
            </a:p>
          </p:txBody>
        </p:sp>
        <p:cxnSp>
          <p:nvCxnSpPr>
            <p:cNvPr id="84" name="Straight Connector 83"/>
            <p:cNvCxnSpPr/>
            <p:nvPr/>
          </p:nvCxnSpPr>
          <p:spPr>
            <a:xfrm flipH="1">
              <a:off x="4017433" y="3185067"/>
              <a:ext cx="381000"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4326465" y="3000401"/>
              <a:ext cx="647699" cy="369332"/>
            </a:xfrm>
            <a:prstGeom prst="rect">
              <a:avLst/>
            </a:prstGeom>
            <a:noFill/>
          </p:spPr>
          <p:txBody>
            <a:bodyPr wrap="square" rtlCol="0">
              <a:spAutoFit/>
            </a:bodyPr>
            <a:lstStyle/>
            <a:p>
              <a:pPr algn="ctr"/>
              <a:r>
                <a:rPr lang="en-US" dirty="0" smtClean="0">
                  <a:solidFill>
                    <a:srgbClr val="008000"/>
                  </a:solidFill>
                </a:rPr>
                <a:t>(1+t)</a:t>
              </a:r>
              <a:endParaRPr lang="en-US" dirty="0">
                <a:solidFill>
                  <a:srgbClr val="008000"/>
                </a:solidFill>
              </a:endParaRPr>
            </a:p>
          </p:txBody>
        </p:sp>
      </p:grpSp>
      <p:grpSp>
        <p:nvGrpSpPr>
          <p:cNvPr id="72" name="Group 71"/>
          <p:cNvGrpSpPr/>
          <p:nvPr/>
        </p:nvGrpSpPr>
        <p:grpSpPr>
          <a:xfrm>
            <a:off x="4510617" y="1600486"/>
            <a:ext cx="872066" cy="586264"/>
            <a:chOff x="2705101" y="3493532"/>
            <a:chExt cx="872066" cy="586264"/>
          </a:xfrm>
        </p:grpSpPr>
        <p:sp>
          <p:nvSpPr>
            <p:cNvPr id="78" name="TextBox 77"/>
            <p:cNvSpPr txBox="1"/>
            <p:nvPr/>
          </p:nvSpPr>
          <p:spPr>
            <a:xfrm>
              <a:off x="2705101" y="3710464"/>
              <a:ext cx="376766" cy="369332"/>
            </a:xfrm>
            <a:prstGeom prst="rect">
              <a:avLst/>
            </a:prstGeom>
            <a:noFill/>
          </p:spPr>
          <p:txBody>
            <a:bodyPr wrap="square" rtlCol="0">
              <a:spAutoFit/>
            </a:bodyPr>
            <a:lstStyle/>
            <a:p>
              <a:pPr algn="ctr"/>
              <a:r>
                <a:rPr lang="en-US" dirty="0">
                  <a:solidFill>
                    <a:srgbClr val="008000"/>
                  </a:solidFill>
                </a:rPr>
                <a:t>S</a:t>
              </a:r>
            </a:p>
          </p:txBody>
        </p:sp>
        <p:sp>
          <p:nvSpPr>
            <p:cNvPr id="79" name="TextBox 78"/>
            <p:cNvSpPr txBox="1"/>
            <p:nvPr/>
          </p:nvSpPr>
          <p:spPr>
            <a:xfrm>
              <a:off x="2705101" y="3493532"/>
              <a:ext cx="376766" cy="369332"/>
            </a:xfrm>
            <a:prstGeom prst="rect">
              <a:avLst/>
            </a:prstGeom>
            <a:noFill/>
          </p:spPr>
          <p:txBody>
            <a:bodyPr wrap="square" rtlCol="0">
              <a:spAutoFit/>
            </a:bodyPr>
            <a:lstStyle/>
            <a:p>
              <a:pPr algn="ctr"/>
              <a:r>
                <a:rPr lang="en-US" dirty="0" smtClean="0">
                  <a:solidFill>
                    <a:srgbClr val="008000"/>
                  </a:solidFill>
                </a:rPr>
                <a:t>1</a:t>
              </a:r>
              <a:endParaRPr lang="en-US" dirty="0">
                <a:solidFill>
                  <a:srgbClr val="008000"/>
                </a:solidFill>
              </a:endParaRPr>
            </a:p>
          </p:txBody>
        </p:sp>
        <p:cxnSp>
          <p:nvCxnSpPr>
            <p:cNvPr id="80" name="Straight Connector 79"/>
            <p:cNvCxnSpPr/>
            <p:nvPr/>
          </p:nvCxnSpPr>
          <p:spPr>
            <a:xfrm flipH="1">
              <a:off x="2853267" y="3810000"/>
              <a:ext cx="110067"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2853267" y="3614740"/>
              <a:ext cx="723900" cy="369332"/>
            </a:xfrm>
            <a:prstGeom prst="rect">
              <a:avLst/>
            </a:prstGeom>
            <a:noFill/>
          </p:spPr>
          <p:txBody>
            <a:bodyPr wrap="square" rtlCol="0">
              <a:spAutoFit/>
            </a:bodyPr>
            <a:lstStyle/>
            <a:p>
              <a:pPr algn="ctr"/>
              <a:r>
                <a:rPr lang="en-US" dirty="0" smtClean="0">
                  <a:solidFill>
                    <a:srgbClr val="008000"/>
                  </a:solidFill>
                </a:rPr>
                <a:t>(1+t</a:t>
              </a:r>
              <a:r>
                <a:rPr lang="en-US" baseline="-25000" dirty="0" smtClean="0">
                  <a:solidFill>
                    <a:srgbClr val="008000"/>
                  </a:solidFill>
                </a:rPr>
                <a:t>S</a:t>
              </a:r>
              <a:r>
                <a:rPr lang="en-US" dirty="0" smtClean="0">
                  <a:solidFill>
                    <a:srgbClr val="008000"/>
                  </a:solidFill>
                </a:rPr>
                <a:t>)</a:t>
              </a:r>
              <a:endParaRPr lang="en-US" dirty="0">
                <a:solidFill>
                  <a:srgbClr val="008000"/>
                </a:solidFill>
              </a:endParaRPr>
            </a:p>
          </p:txBody>
        </p:sp>
      </p:grpSp>
      <p:grpSp>
        <p:nvGrpSpPr>
          <p:cNvPr id="73" name="Group 72"/>
          <p:cNvGrpSpPr/>
          <p:nvPr/>
        </p:nvGrpSpPr>
        <p:grpSpPr>
          <a:xfrm>
            <a:off x="8316384" y="1585153"/>
            <a:ext cx="914400" cy="586264"/>
            <a:chOff x="6510868" y="3478199"/>
            <a:chExt cx="914400" cy="586264"/>
          </a:xfrm>
        </p:grpSpPr>
        <p:sp>
          <p:nvSpPr>
            <p:cNvPr id="74" name="TextBox 73"/>
            <p:cNvSpPr txBox="1"/>
            <p:nvPr/>
          </p:nvSpPr>
          <p:spPr>
            <a:xfrm>
              <a:off x="6553200" y="3695131"/>
              <a:ext cx="304800" cy="369332"/>
            </a:xfrm>
            <a:prstGeom prst="rect">
              <a:avLst/>
            </a:prstGeom>
            <a:noFill/>
          </p:spPr>
          <p:txBody>
            <a:bodyPr wrap="square" rtlCol="0">
              <a:spAutoFit/>
            </a:bodyPr>
            <a:lstStyle/>
            <a:p>
              <a:pPr algn="ctr"/>
              <a:r>
                <a:rPr lang="en-US" dirty="0" smtClean="0">
                  <a:solidFill>
                    <a:srgbClr val="0000FF"/>
                  </a:solidFill>
                </a:rPr>
                <a:t>F</a:t>
              </a:r>
              <a:endParaRPr lang="en-US" dirty="0">
                <a:solidFill>
                  <a:srgbClr val="0000FF"/>
                </a:solidFill>
              </a:endParaRPr>
            </a:p>
          </p:txBody>
        </p:sp>
        <p:sp>
          <p:nvSpPr>
            <p:cNvPr id="75" name="TextBox 74"/>
            <p:cNvSpPr txBox="1"/>
            <p:nvPr/>
          </p:nvSpPr>
          <p:spPr>
            <a:xfrm>
              <a:off x="6510868" y="3478199"/>
              <a:ext cx="376766" cy="369332"/>
            </a:xfrm>
            <a:prstGeom prst="rect">
              <a:avLst/>
            </a:prstGeom>
            <a:noFill/>
          </p:spPr>
          <p:txBody>
            <a:bodyPr wrap="square" rtlCol="0">
              <a:spAutoFit/>
            </a:bodyPr>
            <a:lstStyle/>
            <a:p>
              <a:pPr algn="ctr"/>
              <a:r>
                <a:rPr lang="en-US" dirty="0" smtClean="0">
                  <a:solidFill>
                    <a:srgbClr val="0000FF"/>
                  </a:solidFill>
                </a:rPr>
                <a:t>1</a:t>
              </a:r>
              <a:endParaRPr lang="en-US" dirty="0">
                <a:solidFill>
                  <a:srgbClr val="0000FF"/>
                </a:solidFill>
              </a:endParaRPr>
            </a:p>
          </p:txBody>
        </p:sp>
        <p:cxnSp>
          <p:nvCxnSpPr>
            <p:cNvPr id="76" name="Straight Connector 75"/>
            <p:cNvCxnSpPr/>
            <p:nvPr/>
          </p:nvCxnSpPr>
          <p:spPr>
            <a:xfrm flipH="1">
              <a:off x="6659034" y="3794667"/>
              <a:ext cx="110067"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6705600" y="3594668"/>
              <a:ext cx="719668" cy="369332"/>
            </a:xfrm>
            <a:prstGeom prst="rect">
              <a:avLst/>
            </a:prstGeom>
            <a:noFill/>
          </p:spPr>
          <p:txBody>
            <a:bodyPr wrap="square" rtlCol="0">
              <a:spAutoFit/>
            </a:bodyPr>
            <a:lstStyle/>
            <a:p>
              <a:pPr algn="ctr"/>
              <a:r>
                <a:rPr lang="en-US" dirty="0" smtClean="0">
                  <a:solidFill>
                    <a:srgbClr val="0000FF"/>
                  </a:solidFill>
                </a:rPr>
                <a:t>(1+t</a:t>
              </a:r>
              <a:r>
                <a:rPr lang="en-US" baseline="-25000" dirty="0" smtClean="0">
                  <a:solidFill>
                    <a:srgbClr val="0000FF"/>
                  </a:solidFill>
                </a:rPr>
                <a:t>F</a:t>
              </a:r>
              <a:r>
                <a:rPr lang="en-US" dirty="0" smtClean="0">
                  <a:solidFill>
                    <a:srgbClr val="0000FF"/>
                  </a:solidFill>
                </a:rPr>
                <a:t>)</a:t>
              </a:r>
              <a:endParaRPr lang="en-US" dirty="0">
                <a:solidFill>
                  <a:srgbClr val="0000FF"/>
                </a:solidFill>
              </a:endParaRPr>
            </a:p>
          </p:txBody>
        </p:sp>
      </p:grpSp>
      <p:sp>
        <p:nvSpPr>
          <p:cNvPr id="103" name="TextBox 102"/>
          <p:cNvSpPr txBox="1"/>
          <p:nvPr/>
        </p:nvSpPr>
        <p:spPr>
          <a:xfrm>
            <a:off x="2205567" y="4953000"/>
            <a:ext cx="465665" cy="461665"/>
          </a:xfrm>
          <a:prstGeom prst="rect">
            <a:avLst/>
          </a:prstGeom>
          <a:noFill/>
          <a:ln w="38100" cmpd="sng">
            <a:noFill/>
          </a:ln>
        </p:spPr>
        <p:txBody>
          <a:bodyPr wrap="square" rtlCol="0">
            <a:spAutoFit/>
          </a:bodyPr>
          <a:lstStyle/>
          <a:p>
            <a:pPr algn="ctr"/>
            <a:r>
              <a:rPr lang="en-US" sz="2400" dirty="0" smtClean="0"/>
              <a:t> =</a:t>
            </a:r>
            <a:endParaRPr lang="en-US" sz="2400" baseline="-25000" dirty="0"/>
          </a:p>
        </p:txBody>
      </p:sp>
      <p:sp>
        <p:nvSpPr>
          <p:cNvPr id="138" name="TextBox 137"/>
          <p:cNvSpPr txBox="1"/>
          <p:nvPr/>
        </p:nvSpPr>
        <p:spPr>
          <a:xfrm>
            <a:off x="3048000" y="5017541"/>
            <a:ext cx="2453216" cy="369332"/>
          </a:xfrm>
          <a:prstGeom prst="rect">
            <a:avLst/>
          </a:prstGeom>
          <a:noFill/>
        </p:spPr>
        <p:txBody>
          <a:bodyPr wrap="square" rtlCol="0">
            <a:spAutoFit/>
          </a:bodyPr>
          <a:lstStyle/>
          <a:p>
            <a:pPr algn="ctr"/>
            <a:r>
              <a:rPr lang="en-US" dirty="0" smtClean="0">
                <a:solidFill>
                  <a:srgbClr val="0000FF"/>
                </a:solidFill>
              </a:rPr>
              <a:t>(1+t)(1+t*)(</a:t>
            </a:r>
            <a:r>
              <a:rPr lang="en-US" dirty="0">
                <a:solidFill>
                  <a:srgbClr val="0000FF"/>
                </a:solidFill>
              </a:rPr>
              <a:t>1+t</a:t>
            </a:r>
            <a:r>
              <a:rPr lang="en-US" baseline="-25000" dirty="0">
                <a:solidFill>
                  <a:srgbClr val="0000FF"/>
                </a:solidFill>
              </a:rPr>
              <a:t>S</a:t>
            </a:r>
            <a:r>
              <a:rPr lang="en-US" dirty="0" smtClean="0">
                <a:solidFill>
                  <a:srgbClr val="0000FF"/>
                </a:solidFill>
              </a:rPr>
              <a:t>)(</a:t>
            </a:r>
            <a:r>
              <a:rPr lang="en-US" dirty="0">
                <a:solidFill>
                  <a:srgbClr val="0000FF"/>
                </a:solidFill>
              </a:rPr>
              <a:t>1+</a:t>
            </a:r>
            <a:r>
              <a:rPr lang="en-US" dirty="0" smtClean="0">
                <a:solidFill>
                  <a:srgbClr val="0000FF"/>
                </a:solidFill>
              </a:rPr>
              <a:t>t</a:t>
            </a:r>
            <a:r>
              <a:rPr lang="en-US" baseline="-25000" dirty="0" smtClean="0">
                <a:solidFill>
                  <a:srgbClr val="0000FF"/>
                </a:solidFill>
              </a:rPr>
              <a:t>F</a:t>
            </a:r>
            <a:r>
              <a:rPr lang="en-US" dirty="0" smtClean="0">
                <a:solidFill>
                  <a:srgbClr val="0000FF"/>
                </a:solidFill>
              </a:rPr>
              <a:t>)</a:t>
            </a:r>
            <a:endParaRPr lang="en-US" dirty="0">
              <a:solidFill>
                <a:srgbClr val="0000FF"/>
              </a:solidFill>
            </a:endParaRPr>
          </a:p>
        </p:txBody>
      </p:sp>
      <p:sp>
        <p:nvSpPr>
          <p:cNvPr id="139" name="TextBox 138"/>
          <p:cNvSpPr txBox="1"/>
          <p:nvPr/>
        </p:nvSpPr>
        <p:spPr>
          <a:xfrm>
            <a:off x="5190062" y="4971374"/>
            <a:ext cx="643468" cy="461665"/>
          </a:xfrm>
          <a:prstGeom prst="rect">
            <a:avLst/>
          </a:prstGeom>
          <a:noFill/>
          <a:ln w="38100" cmpd="sng">
            <a:noFill/>
          </a:ln>
        </p:spPr>
        <p:txBody>
          <a:bodyPr wrap="square" rtlCol="0">
            <a:spAutoFit/>
          </a:bodyPr>
          <a:lstStyle/>
          <a:p>
            <a:pPr algn="ctr"/>
            <a:r>
              <a:rPr lang="en-US" sz="2400" dirty="0" smtClean="0"/>
              <a:t>≥ 1</a:t>
            </a:r>
            <a:endParaRPr lang="en-US" sz="2400" baseline="-25000" dirty="0"/>
          </a:p>
        </p:txBody>
      </p:sp>
      <p:sp>
        <p:nvSpPr>
          <p:cNvPr id="140" name="TextBox 139"/>
          <p:cNvSpPr txBox="1"/>
          <p:nvPr/>
        </p:nvSpPr>
        <p:spPr>
          <a:xfrm>
            <a:off x="1219200" y="5414665"/>
            <a:ext cx="1219200" cy="461665"/>
          </a:xfrm>
          <a:prstGeom prst="rect">
            <a:avLst/>
          </a:prstGeom>
          <a:noFill/>
          <a:ln w="38100" cmpd="sng">
            <a:noFill/>
          </a:ln>
        </p:spPr>
        <p:txBody>
          <a:bodyPr wrap="square" rtlCol="0">
            <a:spAutoFit/>
          </a:bodyPr>
          <a:lstStyle/>
          <a:p>
            <a:pPr algn="ctr"/>
            <a:r>
              <a:rPr lang="en-US" sz="2400" dirty="0" smtClean="0"/>
              <a:t>Thus</a:t>
            </a:r>
            <a:endParaRPr lang="en-US" sz="2400" baseline="-25000" dirty="0"/>
          </a:p>
        </p:txBody>
      </p:sp>
      <p:graphicFrame>
        <p:nvGraphicFramePr>
          <p:cNvPr id="5" name="Object 4"/>
          <p:cNvGraphicFramePr>
            <a:graphicFrameLocks noChangeAspect="1"/>
          </p:cNvGraphicFramePr>
          <p:nvPr>
            <p:extLst>
              <p:ext uri="{D42A27DB-BD31-4B8C-83A1-F6EECF244321}">
                <p14:modId xmlns:p14="http://schemas.microsoft.com/office/powerpoint/2010/main" val="181414426"/>
              </p:ext>
            </p:extLst>
          </p:nvPr>
        </p:nvGraphicFramePr>
        <p:xfrm>
          <a:off x="2411413" y="5537200"/>
          <a:ext cx="3708400" cy="800100"/>
        </p:xfrm>
        <a:graphic>
          <a:graphicData uri="http://schemas.openxmlformats.org/presentationml/2006/ole">
            <mc:AlternateContent xmlns:mc="http://schemas.openxmlformats.org/markup-compatibility/2006">
              <mc:Choice xmlns:v="urn:schemas-microsoft-com:vml" Requires="v">
                <p:oleObj spid="_x0000_s2061" name="Equation" r:id="rId3" imgW="3708400" imgH="800100" progId="Equation.3">
                  <p:embed/>
                </p:oleObj>
              </mc:Choice>
              <mc:Fallback>
                <p:oleObj name="Equation" r:id="rId3" imgW="3708400" imgH="800100" progId="Equation.3">
                  <p:embed/>
                  <p:pic>
                    <p:nvPicPr>
                      <p:cNvPr id="0" name=""/>
                      <p:cNvPicPr/>
                      <p:nvPr/>
                    </p:nvPicPr>
                    <p:blipFill>
                      <a:blip r:embed="rId4"/>
                      <a:stretch>
                        <a:fillRect/>
                      </a:stretch>
                    </p:blipFill>
                    <p:spPr>
                      <a:xfrm>
                        <a:off x="2411413" y="5537200"/>
                        <a:ext cx="3708400" cy="800100"/>
                      </a:xfrm>
                      <a:prstGeom prst="rect">
                        <a:avLst/>
                      </a:prstGeom>
                    </p:spPr>
                  </p:pic>
                </p:oleObj>
              </mc:Fallback>
            </mc:AlternateContent>
          </a:graphicData>
        </a:graphic>
      </p:graphicFrame>
      <p:sp>
        <p:nvSpPr>
          <p:cNvPr id="90" name="TextBox 89"/>
          <p:cNvSpPr txBox="1"/>
          <p:nvPr/>
        </p:nvSpPr>
        <p:spPr>
          <a:xfrm>
            <a:off x="2514600" y="4299803"/>
            <a:ext cx="1066799" cy="369332"/>
          </a:xfrm>
          <a:prstGeom prst="rect">
            <a:avLst/>
          </a:prstGeom>
          <a:noFill/>
        </p:spPr>
        <p:txBody>
          <a:bodyPr wrap="square" rtlCol="0">
            <a:spAutoFit/>
          </a:bodyPr>
          <a:lstStyle/>
          <a:p>
            <a:pPr algn="ctr"/>
            <a:r>
              <a:rPr lang="en-US" dirty="0" smtClean="0">
                <a:solidFill>
                  <a:srgbClr val="0000FF"/>
                </a:solidFill>
              </a:rPr>
              <a:t>(1+i)(1+t)</a:t>
            </a:r>
            <a:endParaRPr lang="en-US" dirty="0">
              <a:solidFill>
                <a:srgbClr val="0000FF"/>
              </a:solidFill>
            </a:endParaRPr>
          </a:p>
        </p:txBody>
      </p:sp>
      <p:grpSp>
        <p:nvGrpSpPr>
          <p:cNvPr id="104" name="Group 103"/>
          <p:cNvGrpSpPr/>
          <p:nvPr/>
        </p:nvGrpSpPr>
        <p:grpSpPr>
          <a:xfrm>
            <a:off x="3395132" y="4191000"/>
            <a:ext cx="914400" cy="586264"/>
            <a:chOff x="6510868" y="3478199"/>
            <a:chExt cx="914400" cy="586264"/>
          </a:xfrm>
        </p:grpSpPr>
        <p:sp>
          <p:nvSpPr>
            <p:cNvPr id="105" name="TextBox 104"/>
            <p:cNvSpPr txBox="1"/>
            <p:nvPr/>
          </p:nvSpPr>
          <p:spPr>
            <a:xfrm>
              <a:off x="6553200" y="3695131"/>
              <a:ext cx="304800" cy="369332"/>
            </a:xfrm>
            <a:prstGeom prst="rect">
              <a:avLst/>
            </a:prstGeom>
            <a:noFill/>
          </p:spPr>
          <p:txBody>
            <a:bodyPr wrap="square" rtlCol="0">
              <a:spAutoFit/>
            </a:bodyPr>
            <a:lstStyle/>
            <a:p>
              <a:pPr algn="ctr"/>
              <a:r>
                <a:rPr lang="en-US" dirty="0" smtClean="0">
                  <a:solidFill>
                    <a:srgbClr val="0000FF"/>
                  </a:solidFill>
                </a:rPr>
                <a:t>F</a:t>
              </a:r>
              <a:endParaRPr lang="en-US" dirty="0">
                <a:solidFill>
                  <a:srgbClr val="0000FF"/>
                </a:solidFill>
              </a:endParaRPr>
            </a:p>
          </p:txBody>
        </p:sp>
        <p:sp>
          <p:nvSpPr>
            <p:cNvPr id="106" name="TextBox 105"/>
            <p:cNvSpPr txBox="1"/>
            <p:nvPr/>
          </p:nvSpPr>
          <p:spPr>
            <a:xfrm>
              <a:off x="6510868" y="3478199"/>
              <a:ext cx="376766" cy="369332"/>
            </a:xfrm>
            <a:prstGeom prst="rect">
              <a:avLst/>
            </a:prstGeom>
            <a:noFill/>
          </p:spPr>
          <p:txBody>
            <a:bodyPr wrap="square" rtlCol="0">
              <a:spAutoFit/>
            </a:bodyPr>
            <a:lstStyle/>
            <a:p>
              <a:pPr algn="ctr"/>
              <a:r>
                <a:rPr lang="en-US" dirty="0" smtClean="0">
                  <a:solidFill>
                    <a:srgbClr val="0000FF"/>
                  </a:solidFill>
                </a:rPr>
                <a:t>1</a:t>
              </a:r>
              <a:endParaRPr lang="en-US" dirty="0">
                <a:solidFill>
                  <a:srgbClr val="0000FF"/>
                </a:solidFill>
              </a:endParaRPr>
            </a:p>
          </p:txBody>
        </p:sp>
        <p:cxnSp>
          <p:nvCxnSpPr>
            <p:cNvPr id="107" name="Straight Connector 106"/>
            <p:cNvCxnSpPr/>
            <p:nvPr/>
          </p:nvCxnSpPr>
          <p:spPr>
            <a:xfrm flipH="1">
              <a:off x="6659034" y="3794667"/>
              <a:ext cx="110067"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6705600" y="3594668"/>
              <a:ext cx="719668" cy="369332"/>
            </a:xfrm>
            <a:prstGeom prst="rect">
              <a:avLst/>
            </a:prstGeom>
            <a:noFill/>
          </p:spPr>
          <p:txBody>
            <a:bodyPr wrap="square" rtlCol="0">
              <a:spAutoFit/>
            </a:bodyPr>
            <a:lstStyle/>
            <a:p>
              <a:pPr algn="ctr"/>
              <a:r>
                <a:rPr lang="en-US" dirty="0" smtClean="0">
                  <a:solidFill>
                    <a:srgbClr val="0000FF"/>
                  </a:solidFill>
                </a:rPr>
                <a:t>(1+t</a:t>
              </a:r>
              <a:r>
                <a:rPr lang="en-US" baseline="-25000" dirty="0" smtClean="0">
                  <a:solidFill>
                    <a:srgbClr val="0000FF"/>
                  </a:solidFill>
                </a:rPr>
                <a:t>F</a:t>
              </a:r>
              <a:r>
                <a:rPr lang="en-US" dirty="0" smtClean="0">
                  <a:solidFill>
                    <a:srgbClr val="0000FF"/>
                  </a:solidFill>
                </a:rPr>
                <a:t>)</a:t>
              </a:r>
              <a:endParaRPr lang="en-US" dirty="0">
                <a:solidFill>
                  <a:srgbClr val="0000FF"/>
                </a:solidFill>
              </a:endParaRPr>
            </a:p>
          </p:txBody>
        </p:sp>
      </p:grpSp>
      <p:grpSp>
        <p:nvGrpSpPr>
          <p:cNvPr id="109" name="Group 108"/>
          <p:cNvGrpSpPr/>
          <p:nvPr/>
        </p:nvGrpSpPr>
        <p:grpSpPr>
          <a:xfrm>
            <a:off x="4108440" y="4142601"/>
            <a:ext cx="1371600" cy="634663"/>
            <a:chOff x="3810000" y="4953000"/>
            <a:chExt cx="1371600" cy="634663"/>
          </a:xfrm>
        </p:grpSpPr>
        <p:sp>
          <p:nvSpPr>
            <p:cNvPr id="110" name="TextBox 109"/>
            <p:cNvSpPr txBox="1"/>
            <p:nvPr/>
          </p:nvSpPr>
          <p:spPr>
            <a:xfrm>
              <a:off x="3810000" y="5218331"/>
              <a:ext cx="783167" cy="369332"/>
            </a:xfrm>
            <a:prstGeom prst="rect">
              <a:avLst/>
            </a:prstGeom>
            <a:noFill/>
            <a:ln>
              <a:noFill/>
            </a:ln>
          </p:spPr>
          <p:txBody>
            <a:bodyPr wrap="square" rtlCol="0">
              <a:spAutoFit/>
            </a:bodyPr>
            <a:lstStyle/>
            <a:p>
              <a:pPr algn="ctr"/>
              <a:r>
                <a:rPr lang="en-US" dirty="0" smtClean="0">
                  <a:solidFill>
                    <a:srgbClr val="0000FF"/>
                  </a:solidFill>
                </a:rPr>
                <a:t>(1+i*)</a:t>
              </a:r>
              <a:endParaRPr lang="en-US" dirty="0">
                <a:solidFill>
                  <a:srgbClr val="0000FF"/>
                </a:solidFill>
              </a:endParaRPr>
            </a:p>
          </p:txBody>
        </p:sp>
        <p:sp>
          <p:nvSpPr>
            <p:cNvPr id="111" name="TextBox 110"/>
            <p:cNvSpPr txBox="1"/>
            <p:nvPr/>
          </p:nvSpPr>
          <p:spPr>
            <a:xfrm>
              <a:off x="4076698" y="4953000"/>
              <a:ext cx="249767" cy="369332"/>
            </a:xfrm>
            <a:prstGeom prst="rect">
              <a:avLst/>
            </a:prstGeom>
            <a:noFill/>
            <a:ln>
              <a:noFill/>
            </a:ln>
          </p:spPr>
          <p:txBody>
            <a:bodyPr wrap="square" rtlCol="0">
              <a:spAutoFit/>
            </a:bodyPr>
            <a:lstStyle/>
            <a:p>
              <a:pPr algn="ctr"/>
              <a:r>
                <a:rPr lang="en-US" dirty="0" smtClean="0">
                  <a:solidFill>
                    <a:srgbClr val="0000FF"/>
                  </a:solidFill>
                </a:rPr>
                <a:t>1</a:t>
              </a:r>
              <a:endParaRPr lang="en-US" dirty="0">
                <a:solidFill>
                  <a:srgbClr val="0000FF"/>
                </a:solidFill>
              </a:endParaRPr>
            </a:p>
          </p:txBody>
        </p:sp>
        <p:cxnSp>
          <p:nvCxnSpPr>
            <p:cNvPr id="112" name="Straight Connector 111"/>
            <p:cNvCxnSpPr/>
            <p:nvPr/>
          </p:nvCxnSpPr>
          <p:spPr>
            <a:xfrm flipH="1">
              <a:off x="4017433" y="5294531"/>
              <a:ext cx="381000"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4398433" y="5109865"/>
              <a:ext cx="783167" cy="369332"/>
            </a:xfrm>
            <a:prstGeom prst="rect">
              <a:avLst/>
            </a:prstGeom>
            <a:noFill/>
          </p:spPr>
          <p:txBody>
            <a:bodyPr wrap="square" rtlCol="0">
              <a:spAutoFit/>
            </a:bodyPr>
            <a:lstStyle/>
            <a:p>
              <a:pPr algn="ctr"/>
              <a:r>
                <a:rPr lang="en-US" dirty="0" smtClean="0">
                  <a:solidFill>
                    <a:srgbClr val="0000FF"/>
                  </a:solidFill>
                </a:rPr>
                <a:t>(1+t*)</a:t>
              </a:r>
              <a:endParaRPr lang="en-US" dirty="0">
                <a:solidFill>
                  <a:srgbClr val="0000FF"/>
                </a:solidFill>
              </a:endParaRPr>
            </a:p>
          </p:txBody>
        </p:sp>
      </p:grpSp>
      <p:sp>
        <p:nvSpPr>
          <p:cNvPr id="114" name="TextBox 113"/>
          <p:cNvSpPr txBox="1"/>
          <p:nvPr/>
        </p:nvSpPr>
        <p:spPr>
          <a:xfrm>
            <a:off x="5302248" y="4292600"/>
            <a:ext cx="838200" cy="369332"/>
          </a:xfrm>
          <a:prstGeom prst="rect">
            <a:avLst/>
          </a:prstGeom>
          <a:noFill/>
        </p:spPr>
        <p:txBody>
          <a:bodyPr wrap="square" rtlCol="0">
            <a:spAutoFit/>
          </a:bodyPr>
          <a:lstStyle/>
          <a:p>
            <a:pPr algn="ctr"/>
            <a:r>
              <a:rPr lang="en-US" dirty="0" smtClean="0">
                <a:solidFill>
                  <a:srgbClr val="0000FF"/>
                </a:solidFill>
              </a:rPr>
              <a:t>S(1+t</a:t>
            </a:r>
            <a:r>
              <a:rPr lang="en-US" baseline="-25000" dirty="0" smtClean="0">
                <a:solidFill>
                  <a:srgbClr val="0000FF"/>
                </a:solidFill>
              </a:rPr>
              <a:t>S</a:t>
            </a:r>
            <a:r>
              <a:rPr lang="en-US" dirty="0" smtClean="0">
                <a:solidFill>
                  <a:srgbClr val="0000FF"/>
                </a:solidFill>
              </a:rPr>
              <a:t>)</a:t>
            </a:r>
            <a:endParaRPr lang="en-US" dirty="0">
              <a:solidFill>
                <a:srgbClr val="0000FF"/>
              </a:solidFill>
            </a:endParaRPr>
          </a:p>
        </p:txBody>
      </p:sp>
      <p:grpSp>
        <p:nvGrpSpPr>
          <p:cNvPr id="115" name="Group 114"/>
          <p:cNvGrpSpPr/>
          <p:nvPr/>
        </p:nvGrpSpPr>
        <p:grpSpPr>
          <a:xfrm>
            <a:off x="2362200" y="4903884"/>
            <a:ext cx="533400" cy="586264"/>
            <a:chOff x="4986867" y="1900535"/>
            <a:chExt cx="533400" cy="586264"/>
          </a:xfrm>
        </p:grpSpPr>
        <p:sp>
          <p:nvSpPr>
            <p:cNvPr id="116" name="TextBox 115"/>
            <p:cNvSpPr txBox="1"/>
            <p:nvPr/>
          </p:nvSpPr>
          <p:spPr>
            <a:xfrm>
              <a:off x="4986867" y="2117467"/>
              <a:ext cx="533400" cy="369332"/>
            </a:xfrm>
            <a:prstGeom prst="rect">
              <a:avLst/>
            </a:prstGeom>
            <a:noFill/>
          </p:spPr>
          <p:txBody>
            <a:bodyPr wrap="square" rtlCol="0">
              <a:spAutoFit/>
            </a:bodyPr>
            <a:lstStyle/>
            <a:p>
              <a:pPr algn="ctr"/>
              <a:r>
                <a:rPr lang="en-US" dirty="0" smtClean="0">
                  <a:solidFill>
                    <a:srgbClr val="0000FF"/>
                  </a:solidFill>
                </a:rPr>
                <a:t>F</a:t>
              </a:r>
              <a:endParaRPr lang="en-US" dirty="0">
                <a:solidFill>
                  <a:srgbClr val="0000FF"/>
                </a:solidFill>
              </a:endParaRPr>
            </a:p>
          </p:txBody>
        </p:sp>
        <p:sp>
          <p:nvSpPr>
            <p:cNvPr id="117" name="TextBox 116"/>
            <p:cNvSpPr txBox="1"/>
            <p:nvPr/>
          </p:nvSpPr>
          <p:spPr>
            <a:xfrm>
              <a:off x="5067301" y="1900535"/>
              <a:ext cx="376766" cy="369332"/>
            </a:xfrm>
            <a:prstGeom prst="rect">
              <a:avLst/>
            </a:prstGeom>
            <a:noFill/>
          </p:spPr>
          <p:txBody>
            <a:bodyPr wrap="square" rtlCol="0">
              <a:spAutoFit/>
            </a:bodyPr>
            <a:lstStyle/>
            <a:p>
              <a:pPr algn="ctr"/>
              <a:r>
                <a:rPr lang="en-US" dirty="0" smtClean="0">
                  <a:solidFill>
                    <a:srgbClr val="0000FF"/>
                  </a:solidFill>
                </a:rPr>
                <a:t>S</a:t>
              </a:r>
              <a:endParaRPr lang="en-US" dirty="0">
                <a:solidFill>
                  <a:srgbClr val="0000FF"/>
                </a:solidFill>
              </a:endParaRPr>
            </a:p>
          </p:txBody>
        </p:sp>
        <p:cxnSp>
          <p:nvCxnSpPr>
            <p:cNvPr id="118" name="Straight Connector 117"/>
            <p:cNvCxnSpPr/>
            <p:nvPr/>
          </p:nvCxnSpPr>
          <p:spPr>
            <a:xfrm flipH="1">
              <a:off x="5215467" y="2217003"/>
              <a:ext cx="110067"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sp>
        <p:nvSpPr>
          <p:cNvPr id="119" name="TextBox 118"/>
          <p:cNvSpPr txBox="1"/>
          <p:nvPr/>
        </p:nvSpPr>
        <p:spPr>
          <a:xfrm>
            <a:off x="2619374" y="5142914"/>
            <a:ext cx="774699" cy="369332"/>
          </a:xfrm>
          <a:prstGeom prst="rect">
            <a:avLst/>
          </a:prstGeom>
          <a:noFill/>
        </p:spPr>
        <p:txBody>
          <a:bodyPr wrap="square" rtlCol="0">
            <a:spAutoFit/>
          </a:bodyPr>
          <a:lstStyle/>
          <a:p>
            <a:pPr algn="ctr"/>
            <a:r>
              <a:rPr lang="en-US" dirty="0" smtClean="0">
                <a:solidFill>
                  <a:srgbClr val="0000FF"/>
                </a:solidFill>
              </a:rPr>
              <a:t>(1+i*)</a:t>
            </a:r>
            <a:endParaRPr lang="en-US" dirty="0">
              <a:solidFill>
                <a:srgbClr val="0000FF"/>
              </a:solidFill>
            </a:endParaRPr>
          </a:p>
        </p:txBody>
      </p:sp>
      <p:sp>
        <p:nvSpPr>
          <p:cNvPr id="120" name="TextBox 119"/>
          <p:cNvSpPr txBox="1"/>
          <p:nvPr/>
        </p:nvSpPr>
        <p:spPr>
          <a:xfrm>
            <a:off x="2598209" y="4856417"/>
            <a:ext cx="795865" cy="369332"/>
          </a:xfrm>
          <a:prstGeom prst="rect">
            <a:avLst/>
          </a:prstGeom>
          <a:noFill/>
        </p:spPr>
        <p:txBody>
          <a:bodyPr wrap="square" rtlCol="0">
            <a:spAutoFit/>
          </a:bodyPr>
          <a:lstStyle/>
          <a:p>
            <a:pPr algn="ctr"/>
            <a:r>
              <a:rPr lang="en-US" dirty="0" smtClean="0">
                <a:solidFill>
                  <a:srgbClr val="0000FF"/>
                </a:solidFill>
              </a:rPr>
              <a:t>(1+i)</a:t>
            </a:r>
            <a:endParaRPr lang="en-US" dirty="0">
              <a:solidFill>
                <a:srgbClr val="0000FF"/>
              </a:solidFill>
            </a:endParaRPr>
          </a:p>
        </p:txBody>
      </p:sp>
      <p:cxnSp>
        <p:nvCxnSpPr>
          <p:cNvPr id="121" name="Straight Connector 120"/>
          <p:cNvCxnSpPr/>
          <p:nvPr/>
        </p:nvCxnSpPr>
        <p:spPr>
          <a:xfrm flipH="1">
            <a:off x="2750608" y="5219114"/>
            <a:ext cx="491067"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466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03" grpId="0"/>
      <p:bldP spid="138" grpId="0"/>
      <p:bldP spid="139" grpId="0"/>
      <p:bldP spid="140" grpId="0"/>
      <p:bldP spid="90" grpId="0"/>
      <p:bldP spid="114" grpId="0"/>
      <p:bldP spid="119" grpId="0"/>
      <p:bldP spid="1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AE7051F-6F99-364B-BFB3-32AB1DA31AE5}" type="slidenum">
              <a:rPr lang="en-US" smtClean="0"/>
              <a:pPr/>
              <a:t>16</a:t>
            </a:fld>
            <a:endParaRPr lang="en-US" dirty="0"/>
          </a:p>
        </p:txBody>
      </p:sp>
      <p:sp>
        <p:nvSpPr>
          <p:cNvPr id="7" name="Content Placeholder 2"/>
          <p:cNvSpPr>
            <a:spLocks noGrp="1"/>
          </p:cNvSpPr>
          <p:nvPr>
            <p:ph idx="1"/>
          </p:nvPr>
        </p:nvSpPr>
        <p:spPr>
          <a:xfrm>
            <a:off x="1430867" y="914400"/>
            <a:ext cx="7239000" cy="5287601"/>
          </a:xfrm>
        </p:spPr>
        <p:txBody>
          <a:bodyPr/>
          <a:lstStyle/>
          <a:p>
            <a:r>
              <a:rPr lang="en-US" dirty="0" smtClean="0"/>
              <a:t>Combining the limits due to both directions of CI arbitrage:</a:t>
            </a:r>
          </a:p>
          <a:p>
            <a:endParaRPr lang="en-US" dirty="0"/>
          </a:p>
          <a:p>
            <a:endParaRPr lang="en-US" dirty="0" smtClean="0"/>
          </a:p>
          <a:p>
            <a:r>
              <a:rPr lang="en-US" sz="2400" dirty="0" smtClean="0"/>
              <a:t>Note that                                      &amp;</a:t>
            </a:r>
            <a:endParaRPr lang="en-US" sz="2400" dirty="0" smtClean="0"/>
          </a:p>
          <a:p>
            <a:pPr marL="0" indent="0">
              <a:buNone/>
            </a:pPr>
            <a:r>
              <a:rPr lang="en-US" sz="2400" dirty="0"/>
              <a:t>	</a:t>
            </a:r>
            <a:r>
              <a:rPr lang="en-US" sz="2400" dirty="0" smtClean="0"/>
              <a:t>when </a:t>
            </a:r>
            <a:r>
              <a:rPr lang="en-US" sz="2400" i="1" dirty="0" err="1" smtClean="0"/>
              <a:t>x</a:t>
            </a:r>
            <a:r>
              <a:rPr lang="en-US" sz="2400" dirty="0" err="1" smtClean="0"/>
              <a:t>,</a:t>
            </a:r>
            <a:r>
              <a:rPr lang="en-US" sz="2400" i="1" dirty="0" err="1" smtClean="0"/>
              <a:t>y</a:t>
            </a:r>
            <a:r>
              <a:rPr lang="en-US" sz="2400" dirty="0" smtClean="0"/>
              <a:t> are small (as </a:t>
            </a:r>
            <a:r>
              <a:rPr lang="en-US" sz="2400" i="1" dirty="0" smtClean="0"/>
              <a:t>t</a:t>
            </a:r>
            <a:r>
              <a:rPr lang="en-US" sz="2400" dirty="0" smtClean="0"/>
              <a:t>, </a:t>
            </a:r>
            <a:r>
              <a:rPr lang="en-US" sz="2400" i="1" dirty="0" smtClean="0"/>
              <a:t>t</a:t>
            </a:r>
            <a:r>
              <a:rPr lang="en-US" sz="2400" dirty="0" smtClean="0"/>
              <a:t>*, etc. are</a:t>
            </a:r>
            <a:r>
              <a:rPr lang="en-US" sz="2400" dirty="0" smtClean="0"/>
              <a:t>).</a:t>
            </a:r>
          </a:p>
          <a:p>
            <a:pPr marL="0" indent="0">
              <a:buNone/>
            </a:pPr>
            <a:r>
              <a:rPr lang="en-US" sz="2400" dirty="0"/>
              <a:t>	</a:t>
            </a:r>
            <a:r>
              <a:rPr lang="en-US" sz="2400" dirty="0" smtClean="0"/>
              <a:t>Then</a:t>
            </a:r>
            <a:endParaRPr lang="en-US" sz="2400" dirty="0" smtClean="0"/>
          </a:p>
          <a:p>
            <a:pPr marL="0" indent="0">
              <a:buNone/>
            </a:pPr>
            <a:endParaRPr lang="en-US" sz="2400" dirty="0"/>
          </a:p>
          <a:p>
            <a:pPr marL="0" indent="0">
              <a:buNone/>
            </a:pPr>
            <a:endParaRPr lang="en-US" sz="2400" dirty="0"/>
          </a:p>
          <a:p>
            <a:r>
              <a:rPr lang="en-US" sz="2400" dirty="0" smtClean="0"/>
              <a:t>Thus the divergence of </a:t>
            </a:r>
            <a:r>
              <a:rPr lang="en-US" sz="2400" i="1" dirty="0" smtClean="0"/>
              <a:t>F</a:t>
            </a:r>
            <a:r>
              <a:rPr lang="en-US" sz="2400" dirty="0" smtClean="0"/>
              <a:t> from </a:t>
            </a:r>
            <a:r>
              <a:rPr lang="en-US" sz="2400" i="1" dirty="0" smtClean="0"/>
              <a:t>F</a:t>
            </a:r>
            <a:r>
              <a:rPr lang="en-US" sz="2400" baseline="-25000" dirty="0" smtClean="0"/>
              <a:t>0</a:t>
            </a:r>
            <a:r>
              <a:rPr lang="en-US" sz="2400" dirty="0" smtClean="0"/>
              <a:t> is bounded by the </a:t>
            </a:r>
            <a:r>
              <a:rPr lang="en-US" sz="2400" u="sng" dirty="0" smtClean="0"/>
              <a:t>sum</a:t>
            </a:r>
            <a:r>
              <a:rPr lang="en-US" sz="2400" dirty="0" smtClean="0"/>
              <a:t> of the four transactions costs. </a:t>
            </a:r>
          </a:p>
        </p:txBody>
      </p:sp>
      <p:graphicFrame>
        <p:nvGraphicFramePr>
          <p:cNvPr id="24" name="Object 23"/>
          <p:cNvGraphicFramePr>
            <a:graphicFrameLocks noChangeAspect="1"/>
          </p:cNvGraphicFramePr>
          <p:nvPr>
            <p:extLst>
              <p:ext uri="{D42A27DB-BD31-4B8C-83A1-F6EECF244321}">
                <p14:modId xmlns:p14="http://schemas.microsoft.com/office/powerpoint/2010/main" val="780375490"/>
              </p:ext>
            </p:extLst>
          </p:nvPr>
        </p:nvGraphicFramePr>
        <p:xfrm>
          <a:off x="1583267" y="2042418"/>
          <a:ext cx="7086600" cy="800100"/>
        </p:xfrm>
        <a:graphic>
          <a:graphicData uri="http://schemas.openxmlformats.org/presentationml/2006/ole">
            <mc:AlternateContent xmlns:mc="http://schemas.openxmlformats.org/markup-compatibility/2006">
              <mc:Choice xmlns:v="urn:schemas-microsoft-com:vml" Requires="v">
                <p:oleObj spid="_x0000_s3118" name="Equation" r:id="rId3" imgW="7086600" imgH="800100" progId="Equation.3">
                  <p:embed/>
                </p:oleObj>
              </mc:Choice>
              <mc:Fallback>
                <p:oleObj name="Equation" r:id="rId3" imgW="7086600" imgH="800100" progId="Equation.3">
                  <p:embed/>
                  <p:pic>
                    <p:nvPicPr>
                      <p:cNvPr id="0" name=""/>
                      <p:cNvPicPr/>
                      <p:nvPr/>
                    </p:nvPicPr>
                    <p:blipFill>
                      <a:blip r:embed="rId4"/>
                      <a:stretch>
                        <a:fillRect/>
                      </a:stretch>
                    </p:blipFill>
                    <p:spPr>
                      <a:xfrm>
                        <a:off x="1583267" y="2042418"/>
                        <a:ext cx="7086600" cy="80010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05048025"/>
              </p:ext>
            </p:extLst>
          </p:nvPr>
        </p:nvGraphicFramePr>
        <p:xfrm>
          <a:off x="3200400" y="3221566"/>
          <a:ext cx="2717800" cy="330200"/>
        </p:xfrm>
        <a:graphic>
          <a:graphicData uri="http://schemas.openxmlformats.org/presentationml/2006/ole">
            <mc:AlternateContent xmlns:mc="http://schemas.openxmlformats.org/markup-compatibility/2006">
              <mc:Choice xmlns:v="urn:schemas-microsoft-com:vml" Requires="v">
                <p:oleObj spid="_x0000_s3119" name="Equation" r:id="rId5" imgW="2717800" imgH="330200" progId="Equation.3">
                  <p:embed/>
                </p:oleObj>
              </mc:Choice>
              <mc:Fallback>
                <p:oleObj name="Equation" r:id="rId5" imgW="2717800" imgH="330200" progId="Equation.3">
                  <p:embed/>
                  <p:pic>
                    <p:nvPicPr>
                      <p:cNvPr id="0" name=""/>
                      <p:cNvPicPr/>
                      <p:nvPr/>
                    </p:nvPicPr>
                    <p:blipFill>
                      <a:blip r:embed="rId6"/>
                      <a:stretch>
                        <a:fillRect/>
                      </a:stretch>
                    </p:blipFill>
                    <p:spPr>
                      <a:xfrm>
                        <a:off x="3200400" y="3221566"/>
                        <a:ext cx="2717800" cy="330200"/>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021144074"/>
              </p:ext>
            </p:extLst>
          </p:nvPr>
        </p:nvGraphicFramePr>
        <p:xfrm>
          <a:off x="6358466" y="3259665"/>
          <a:ext cx="1879600" cy="330200"/>
        </p:xfrm>
        <a:graphic>
          <a:graphicData uri="http://schemas.openxmlformats.org/presentationml/2006/ole">
            <mc:AlternateContent xmlns:mc="http://schemas.openxmlformats.org/markup-compatibility/2006">
              <mc:Choice xmlns:v="urn:schemas-microsoft-com:vml" Requires="v">
                <p:oleObj spid="_x0000_s3120" name="Equation" r:id="rId7" imgW="1879600" imgH="330200" progId="Equation.3">
                  <p:embed/>
                </p:oleObj>
              </mc:Choice>
              <mc:Fallback>
                <p:oleObj name="Equation" r:id="rId7" imgW="1879600" imgH="330200" progId="Equation.3">
                  <p:embed/>
                  <p:pic>
                    <p:nvPicPr>
                      <p:cNvPr id="0" name=""/>
                      <p:cNvPicPr/>
                      <p:nvPr/>
                    </p:nvPicPr>
                    <p:blipFill>
                      <a:blip r:embed="rId8"/>
                      <a:stretch>
                        <a:fillRect/>
                      </a:stretch>
                    </p:blipFill>
                    <p:spPr>
                      <a:xfrm>
                        <a:off x="6358466" y="3259665"/>
                        <a:ext cx="1879600" cy="33020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83457214"/>
              </p:ext>
            </p:extLst>
          </p:nvPr>
        </p:nvGraphicFramePr>
        <p:xfrm>
          <a:off x="3200400" y="4250267"/>
          <a:ext cx="2730500" cy="901700"/>
        </p:xfrm>
        <a:graphic>
          <a:graphicData uri="http://schemas.openxmlformats.org/presentationml/2006/ole">
            <mc:AlternateContent xmlns:mc="http://schemas.openxmlformats.org/markup-compatibility/2006">
              <mc:Choice xmlns:v="urn:schemas-microsoft-com:vml" Requires="v">
                <p:oleObj spid="_x0000_s3121" name="Equation" r:id="rId9" imgW="2730500" imgH="901700" progId="Equation.3">
                  <p:embed/>
                </p:oleObj>
              </mc:Choice>
              <mc:Fallback>
                <p:oleObj name="Equation" r:id="rId9" imgW="2730500" imgH="901700" progId="Equation.3">
                  <p:embed/>
                  <p:pic>
                    <p:nvPicPr>
                      <p:cNvPr id="0" name=""/>
                      <p:cNvPicPr/>
                      <p:nvPr/>
                    </p:nvPicPr>
                    <p:blipFill>
                      <a:blip r:embed="rId10"/>
                      <a:stretch>
                        <a:fillRect/>
                      </a:stretch>
                    </p:blipFill>
                    <p:spPr>
                      <a:xfrm>
                        <a:off x="3200400" y="4250267"/>
                        <a:ext cx="2730500" cy="901700"/>
                      </a:xfrm>
                      <a:prstGeom prst="rect">
                        <a:avLst/>
                      </a:prstGeom>
                    </p:spPr>
                  </p:pic>
                </p:oleObj>
              </mc:Fallback>
            </mc:AlternateContent>
          </a:graphicData>
        </a:graphic>
      </p:graphicFrame>
      <p:sp>
        <p:nvSpPr>
          <p:cNvPr id="28" name="TextBox 27"/>
          <p:cNvSpPr txBox="1"/>
          <p:nvPr/>
        </p:nvSpPr>
        <p:spPr>
          <a:xfrm>
            <a:off x="6223001" y="4301066"/>
            <a:ext cx="1600200" cy="830997"/>
          </a:xfrm>
          <a:prstGeom prst="rect">
            <a:avLst/>
          </a:prstGeom>
          <a:noFill/>
          <a:ln w="38100" cmpd="sng">
            <a:noFill/>
          </a:ln>
        </p:spPr>
        <p:txBody>
          <a:bodyPr wrap="square" rtlCol="0">
            <a:spAutoFit/>
          </a:bodyPr>
          <a:lstStyle/>
          <a:p>
            <a:pPr algn="ctr"/>
            <a:r>
              <a:rPr lang="en-US" sz="2400" dirty="0" smtClean="0"/>
              <a:t>Limits due to CIA</a:t>
            </a:r>
            <a:endParaRPr lang="en-US" sz="2400" baseline="-25000" dirty="0"/>
          </a:p>
        </p:txBody>
      </p:sp>
    </p:spTree>
    <p:extLst>
      <p:ext uri="{BB962C8B-B14F-4D97-AF65-F5344CB8AC3E}">
        <p14:creationId xmlns:p14="http://schemas.microsoft.com/office/powerpoint/2010/main" val="31642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69871"/>
            <a:ext cx="2438400" cy="1127166"/>
          </a:xfrm>
        </p:spPr>
        <p:txBody>
          <a:bodyPr/>
          <a:lstStyle/>
          <a:p>
            <a:pPr lvl="0"/>
            <a:r>
              <a:rPr lang="en-US" dirty="0" smtClean="0"/>
              <a:t>One-Way Arbitrage</a:t>
            </a:r>
          </a:p>
        </p:txBody>
      </p:sp>
      <p:sp>
        <p:nvSpPr>
          <p:cNvPr id="4" name="Slide Number Placeholder 3"/>
          <p:cNvSpPr>
            <a:spLocks noGrp="1"/>
          </p:cNvSpPr>
          <p:nvPr>
            <p:ph type="sldNum" sz="quarter" idx="4"/>
          </p:nvPr>
        </p:nvSpPr>
        <p:spPr/>
        <p:txBody>
          <a:bodyPr/>
          <a:lstStyle/>
          <a:p>
            <a:fld id="{AAE7051F-6F99-364B-BFB3-32AB1DA31AE5}" type="slidenum">
              <a:rPr lang="en-US" smtClean="0"/>
              <a:pPr/>
              <a:t>17</a:t>
            </a:fld>
            <a:endParaRPr lang="en-US" dirty="0"/>
          </a:p>
        </p:txBody>
      </p:sp>
      <p:grpSp>
        <p:nvGrpSpPr>
          <p:cNvPr id="12" name="Group 11"/>
          <p:cNvGrpSpPr/>
          <p:nvPr/>
        </p:nvGrpSpPr>
        <p:grpSpPr>
          <a:xfrm>
            <a:off x="3225799" y="173336"/>
            <a:ext cx="5901268" cy="3439648"/>
            <a:chOff x="1524000" y="2200015"/>
            <a:chExt cx="5901268" cy="3439648"/>
          </a:xfrm>
        </p:grpSpPr>
        <p:sp>
          <p:nvSpPr>
            <p:cNvPr id="7" name="TextBox 6"/>
            <p:cNvSpPr txBox="1"/>
            <p:nvPr/>
          </p:nvSpPr>
          <p:spPr>
            <a:xfrm>
              <a:off x="2286000" y="2543032"/>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0</a:t>
              </a:r>
              <a:endParaRPr lang="en-US" sz="2400" baseline="-25000" dirty="0"/>
            </a:p>
          </p:txBody>
        </p:sp>
        <p:sp>
          <p:nvSpPr>
            <p:cNvPr id="9" name="TextBox 8"/>
            <p:cNvSpPr txBox="1"/>
            <p:nvPr/>
          </p:nvSpPr>
          <p:spPr>
            <a:xfrm>
              <a:off x="6096000" y="2543032"/>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1</a:t>
              </a:r>
              <a:endParaRPr lang="en-US" sz="2400" baseline="-25000" dirty="0"/>
            </a:p>
          </p:txBody>
        </p:sp>
        <p:sp>
          <p:nvSpPr>
            <p:cNvPr id="10" name="TextBox 9"/>
            <p:cNvSpPr txBox="1"/>
            <p:nvPr/>
          </p:nvSpPr>
          <p:spPr>
            <a:xfrm>
              <a:off x="2286000" y="4648200"/>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0</a:t>
              </a:r>
              <a:endParaRPr lang="en-US" sz="2400" baseline="-25000" dirty="0"/>
            </a:p>
          </p:txBody>
        </p:sp>
        <p:sp>
          <p:nvSpPr>
            <p:cNvPr id="11" name="TextBox 10"/>
            <p:cNvSpPr txBox="1"/>
            <p:nvPr/>
          </p:nvSpPr>
          <p:spPr>
            <a:xfrm>
              <a:off x="6096000" y="4648200"/>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1</a:t>
              </a:r>
              <a:endParaRPr lang="en-US" sz="2400" baseline="-25000" dirty="0"/>
            </a:p>
          </p:txBody>
        </p:sp>
        <p:cxnSp>
          <p:nvCxnSpPr>
            <p:cNvPr id="20" name="Straight Connector 19"/>
            <p:cNvCxnSpPr/>
            <p:nvPr/>
          </p:nvCxnSpPr>
          <p:spPr>
            <a:xfrm flipH="1">
              <a:off x="2819400" y="3004697"/>
              <a:ext cx="3200400" cy="1"/>
            </a:xfrm>
            <a:prstGeom prst="line">
              <a:avLst/>
            </a:prstGeom>
            <a:ln>
              <a:solidFill>
                <a:srgbClr val="008000"/>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865033" y="2200015"/>
              <a:ext cx="1066799" cy="369332"/>
            </a:xfrm>
            <a:prstGeom prst="rect">
              <a:avLst/>
            </a:prstGeom>
            <a:noFill/>
          </p:spPr>
          <p:txBody>
            <a:bodyPr wrap="square" rtlCol="0">
              <a:spAutoFit/>
            </a:bodyPr>
            <a:lstStyle/>
            <a:p>
              <a:pPr algn="ctr"/>
              <a:r>
                <a:rPr lang="en-US" dirty="0" smtClean="0">
                  <a:solidFill>
                    <a:srgbClr val="0000FF"/>
                  </a:solidFill>
                </a:rPr>
                <a:t>(1+i)(1+t)</a:t>
              </a:r>
              <a:endParaRPr lang="en-US" dirty="0">
                <a:solidFill>
                  <a:srgbClr val="0000FF"/>
                </a:solidFill>
              </a:endParaRPr>
            </a:p>
          </p:txBody>
        </p:sp>
        <p:cxnSp>
          <p:nvCxnSpPr>
            <p:cNvPr id="16" name="Straight Connector 15"/>
            <p:cNvCxnSpPr/>
            <p:nvPr/>
          </p:nvCxnSpPr>
          <p:spPr>
            <a:xfrm flipH="1">
              <a:off x="2819400" y="2559965"/>
              <a:ext cx="3200400" cy="0"/>
            </a:xfrm>
            <a:prstGeom prst="line">
              <a:avLst/>
            </a:prstGeom>
            <a:ln>
              <a:solidFill>
                <a:srgbClr val="0000FF"/>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6096000" y="3124200"/>
              <a:ext cx="0" cy="1447800"/>
            </a:xfrm>
            <a:prstGeom prst="line">
              <a:avLst/>
            </a:prstGeom>
            <a:ln>
              <a:solidFill>
                <a:srgbClr val="008000"/>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2819400" y="4660899"/>
              <a:ext cx="3200400" cy="1"/>
            </a:xfrm>
            <a:prstGeom prst="line">
              <a:avLst/>
            </a:prstGeom>
            <a:ln>
              <a:solidFill>
                <a:srgbClr val="008000"/>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2819400" y="5109865"/>
              <a:ext cx="3200400" cy="0"/>
            </a:xfrm>
            <a:prstGeom prst="line">
              <a:avLst/>
            </a:prstGeom>
            <a:ln>
              <a:solidFill>
                <a:srgbClr val="0000FF"/>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695700" y="4308438"/>
              <a:ext cx="1312333" cy="369332"/>
            </a:xfrm>
            <a:prstGeom prst="rect">
              <a:avLst/>
            </a:prstGeom>
            <a:noFill/>
            <a:ln>
              <a:noFill/>
            </a:ln>
          </p:spPr>
          <p:txBody>
            <a:bodyPr wrap="square" rtlCol="0">
              <a:spAutoFit/>
            </a:bodyPr>
            <a:lstStyle/>
            <a:p>
              <a:pPr algn="ctr"/>
              <a:r>
                <a:rPr lang="en-US" dirty="0" smtClean="0">
                  <a:solidFill>
                    <a:srgbClr val="008000"/>
                  </a:solidFill>
                </a:rPr>
                <a:t>(1+i*)(1+t*)</a:t>
              </a:r>
              <a:endParaRPr lang="en-US" dirty="0">
                <a:solidFill>
                  <a:srgbClr val="008000"/>
                </a:solidFill>
              </a:endParaRPr>
            </a:p>
          </p:txBody>
        </p:sp>
        <p:cxnSp>
          <p:nvCxnSpPr>
            <p:cNvPr id="36" name="Straight Connector 35"/>
            <p:cNvCxnSpPr/>
            <p:nvPr/>
          </p:nvCxnSpPr>
          <p:spPr>
            <a:xfrm flipV="1">
              <a:off x="6553200" y="3124200"/>
              <a:ext cx="0" cy="1447800"/>
            </a:xfrm>
            <a:prstGeom prst="line">
              <a:avLst/>
            </a:prstGeom>
            <a:ln>
              <a:solidFill>
                <a:srgbClr val="0000FF"/>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2286000" y="3124200"/>
              <a:ext cx="0" cy="1447800"/>
            </a:xfrm>
            <a:prstGeom prst="line">
              <a:avLst/>
            </a:prstGeom>
            <a:ln>
              <a:solidFill>
                <a:srgbClr val="0000FF"/>
              </a:solidFill>
              <a:prstDash val="solid"/>
              <a:headEnd type="arrow"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2743200" y="3124200"/>
              <a:ext cx="0" cy="1447800"/>
            </a:xfrm>
            <a:prstGeom prst="line">
              <a:avLst/>
            </a:prstGeom>
            <a:ln>
              <a:solidFill>
                <a:srgbClr val="008000"/>
              </a:solidFill>
              <a:prstDash val="solid"/>
              <a:headEnd type="none" w="lg" len="lg"/>
              <a:tailEnd type="arrow" w="lg" len="lg"/>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524000" y="3625334"/>
              <a:ext cx="838200" cy="369332"/>
            </a:xfrm>
            <a:prstGeom prst="rect">
              <a:avLst/>
            </a:prstGeom>
            <a:noFill/>
          </p:spPr>
          <p:txBody>
            <a:bodyPr wrap="square" rtlCol="0">
              <a:spAutoFit/>
            </a:bodyPr>
            <a:lstStyle/>
            <a:p>
              <a:pPr algn="ctr"/>
              <a:r>
                <a:rPr lang="en-US" dirty="0" smtClean="0">
                  <a:solidFill>
                    <a:srgbClr val="0000FF"/>
                  </a:solidFill>
                </a:rPr>
                <a:t>S(1+t</a:t>
              </a:r>
              <a:r>
                <a:rPr lang="en-US" baseline="-25000" dirty="0" smtClean="0">
                  <a:solidFill>
                    <a:srgbClr val="0000FF"/>
                  </a:solidFill>
                </a:rPr>
                <a:t>S</a:t>
              </a:r>
              <a:r>
                <a:rPr lang="en-US" dirty="0" smtClean="0">
                  <a:solidFill>
                    <a:srgbClr val="0000FF"/>
                  </a:solidFill>
                </a:rPr>
                <a:t>)</a:t>
              </a:r>
              <a:endParaRPr lang="en-US" dirty="0">
                <a:solidFill>
                  <a:srgbClr val="0000FF"/>
                </a:solidFill>
              </a:endParaRPr>
            </a:p>
          </p:txBody>
        </p:sp>
        <p:sp>
          <p:nvSpPr>
            <p:cNvPr id="64" name="TextBox 63"/>
            <p:cNvSpPr txBox="1"/>
            <p:nvPr/>
          </p:nvSpPr>
          <p:spPr>
            <a:xfrm>
              <a:off x="5289550" y="3610001"/>
              <a:ext cx="838200" cy="369332"/>
            </a:xfrm>
            <a:prstGeom prst="rect">
              <a:avLst/>
            </a:prstGeom>
            <a:noFill/>
          </p:spPr>
          <p:txBody>
            <a:bodyPr wrap="square" rtlCol="0">
              <a:spAutoFit/>
            </a:bodyPr>
            <a:lstStyle/>
            <a:p>
              <a:pPr algn="ctr"/>
              <a:r>
                <a:rPr lang="en-US" dirty="0" smtClean="0">
                  <a:solidFill>
                    <a:srgbClr val="008000"/>
                  </a:solidFill>
                </a:rPr>
                <a:t>F(</a:t>
              </a:r>
              <a:r>
                <a:rPr lang="en-US" dirty="0">
                  <a:solidFill>
                    <a:srgbClr val="008000"/>
                  </a:solidFill>
                </a:rPr>
                <a:t>1+</a:t>
              </a:r>
              <a:r>
                <a:rPr lang="en-US" dirty="0" smtClean="0">
                  <a:solidFill>
                    <a:srgbClr val="008000"/>
                  </a:solidFill>
                </a:rPr>
                <a:t>t</a:t>
              </a:r>
              <a:r>
                <a:rPr lang="en-US" baseline="-25000" dirty="0" smtClean="0">
                  <a:solidFill>
                    <a:srgbClr val="008000"/>
                  </a:solidFill>
                </a:rPr>
                <a:t>F</a:t>
              </a:r>
              <a:r>
                <a:rPr lang="en-US" dirty="0" smtClean="0">
                  <a:solidFill>
                    <a:srgbClr val="008000"/>
                  </a:solidFill>
                </a:rPr>
                <a:t>)</a:t>
              </a:r>
              <a:endParaRPr lang="en-US" dirty="0">
                <a:solidFill>
                  <a:srgbClr val="008000"/>
                </a:solidFill>
              </a:endParaRPr>
            </a:p>
          </p:txBody>
        </p:sp>
        <p:grpSp>
          <p:nvGrpSpPr>
            <p:cNvPr id="6" name="Group 5"/>
            <p:cNvGrpSpPr/>
            <p:nvPr/>
          </p:nvGrpSpPr>
          <p:grpSpPr>
            <a:xfrm>
              <a:off x="3810000" y="5005000"/>
              <a:ext cx="1371600" cy="634663"/>
              <a:chOff x="3810000" y="4953000"/>
              <a:chExt cx="1371600" cy="634663"/>
            </a:xfrm>
          </p:grpSpPr>
          <p:sp>
            <p:nvSpPr>
              <p:cNvPr id="32" name="TextBox 31"/>
              <p:cNvSpPr txBox="1"/>
              <p:nvPr/>
            </p:nvSpPr>
            <p:spPr>
              <a:xfrm>
                <a:off x="3810000" y="5218331"/>
                <a:ext cx="783167" cy="369332"/>
              </a:xfrm>
              <a:prstGeom prst="rect">
                <a:avLst/>
              </a:prstGeom>
              <a:noFill/>
              <a:ln>
                <a:noFill/>
              </a:ln>
            </p:spPr>
            <p:txBody>
              <a:bodyPr wrap="square" rtlCol="0">
                <a:spAutoFit/>
              </a:bodyPr>
              <a:lstStyle/>
              <a:p>
                <a:pPr algn="ctr"/>
                <a:r>
                  <a:rPr lang="en-US" dirty="0" smtClean="0">
                    <a:solidFill>
                      <a:srgbClr val="0000FF"/>
                    </a:solidFill>
                  </a:rPr>
                  <a:t>(1+i*)</a:t>
                </a:r>
                <a:endParaRPr lang="en-US" dirty="0">
                  <a:solidFill>
                    <a:srgbClr val="0000FF"/>
                  </a:solidFill>
                </a:endParaRPr>
              </a:p>
            </p:txBody>
          </p:sp>
          <p:sp>
            <p:nvSpPr>
              <p:cNvPr id="33" name="TextBox 32"/>
              <p:cNvSpPr txBox="1"/>
              <p:nvPr/>
            </p:nvSpPr>
            <p:spPr>
              <a:xfrm>
                <a:off x="4076698" y="4953000"/>
                <a:ext cx="249767" cy="369332"/>
              </a:xfrm>
              <a:prstGeom prst="rect">
                <a:avLst/>
              </a:prstGeom>
              <a:noFill/>
              <a:ln>
                <a:noFill/>
              </a:ln>
            </p:spPr>
            <p:txBody>
              <a:bodyPr wrap="square" rtlCol="0">
                <a:spAutoFit/>
              </a:bodyPr>
              <a:lstStyle/>
              <a:p>
                <a:pPr algn="ctr"/>
                <a:r>
                  <a:rPr lang="en-US" dirty="0" smtClean="0">
                    <a:solidFill>
                      <a:srgbClr val="0000FF"/>
                    </a:solidFill>
                  </a:rPr>
                  <a:t>1</a:t>
                </a:r>
                <a:endParaRPr lang="en-US" dirty="0">
                  <a:solidFill>
                    <a:srgbClr val="0000FF"/>
                  </a:solidFill>
                </a:endParaRPr>
              </a:p>
            </p:txBody>
          </p:sp>
          <p:cxnSp>
            <p:nvCxnSpPr>
              <p:cNvPr id="34" name="Straight Connector 33"/>
              <p:cNvCxnSpPr/>
              <p:nvPr/>
            </p:nvCxnSpPr>
            <p:spPr>
              <a:xfrm flipH="1">
                <a:off x="4017433" y="5294531"/>
                <a:ext cx="381000"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398433" y="5109865"/>
                <a:ext cx="783167" cy="369332"/>
              </a:xfrm>
              <a:prstGeom prst="rect">
                <a:avLst/>
              </a:prstGeom>
              <a:noFill/>
            </p:spPr>
            <p:txBody>
              <a:bodyPr wrap="square" rtlCol="0">
                <a:spAutoFit/>
              </a:bodyPr>
              <a:lstStyle/>
              <a:p>
                <a:pPr algn="ctr"/>
                <a:r>
                  <a:rPr lang="en-US" dirty="0" smtClean="0">
                    <a:solidFill>
                      <a:srgbClr val="0000FF"/>
                    </a:solidFill>
                  </a:rPr>
                  <a:t>(1+t*)</a:t>
                </a:r>
                <a:endParaRPr lang="en-US" dirty="0">
                  <a:solidFill>
                    <a:srgbClr val="0000FF"/>
                  </a:solidFill>
                </a:endParaRPr>
              </a:p>
            </p:txBody>
          </p:sp>
        </p:grpSp>
        <p:grpSp>
          <p:nvGrpSpPr>
            <p:cNvPr id="5" name="Group 4"/>
            <p:cNvGrpSpPr/>
            <p:nvPr/>
          </p:nvGrpSpPr>
          <p:grpSpPr>
            <a:xfrm>
              <a:off x="3886200" y="2891935"/>
              <a:ext cx="1087964" cy="586264"/>
              <a:chOff x="3886200" y="2891935"/>
              <a:chExt cx="1087964" cy="586264"/>
            </a:xfrm>
          </p:grpSpPr>
          <p:sp>
            <p:nvSpPr>
              <p:cNvPr id="22" name="TextBox 21"/>
              <p:cNvSpPr txBox="1"/>
              <p:nvPr/>
            </p:nvSpPr>
            <p:spPr>
              <a:xfrm>
                <a:off x="3886200" y="3108867"/>
                <a:ext cx="609600" cy="369332"/>
              </a:xfrm>
              <a:prstGeom prst="rect">
                <a:avLst/>
              </a:prstGeom>
              <a:noFill/>
            </p:spPr>
            <p:txBody>
              <a:bodyPr wrap="square" rtlCol="0">
                <a:spAutoFit/>
              </a:bodyPr>
              <a:lstStyle/>
              <a:p>
                <a:pPr algn="ctr"/>
                <a:r>
                  <a:rPr lang="en-US" dirty="0" smtClean="0">
                    <a:solidFill>
                      <a:srgbClr val="008000"/>
                    </a:solidFill>
                  </a:rPr>
                  <a:t>(1+i)</a:t>
                </a:r>
                <a:endParaRPr lang="en-US" dirty="0">
                  <a:solidFill>
                    <a:srgbClr val="008000"/>
                  </a:solidFill>
                </a:endParaRPr>
              </a:p>
            </p:txBody>
          </p:sp>
          <p:sp>
            <p:nvSpPr>
              <p:cNvPr id="23" name="TextBox 22"/>
              <p:cNvSpPr txBox="1"/>
              <p:nvPr/>
            </p:nvSpPr>
            <p:spPr>
              <a:xfrm>
                <a:off x="4049183" y="2891935"/>
                <a:ext cx="283633" cy="369332"/>
              </a:xfrm>
              <a:prstGeom prst="rect">
                <a:avLst/>
              </a:prstGeom>
              <a:noFill/>
            </p:spPr>
            <p:txBody>
              <a:bodyPr wrap="square" rtlCol="0">
                <a:spAutoFit/>
              </a:bodyPr>
              <a:lstStyle/>
              <a:p>
                <a:pPr algn="ctr"/>
                <a:r>
                  <a:rPr lang="en-US" dirty="0" smtClean="0">
                    <a:solidFill>
                      <a:srgbClr val="008000"/>
                    </a:solidFill>
                  </a:rPr>
                  <a:t>1</a:t>
                </a:r>
                <a:endParaRPr lang="en-US" dirty="0">
                  <a:solidFill>
                    <a:srgbClr val="008000"/>
                  </a:solidFill>
                </a:endParaRPr>
              </a:p>
            </p:txBody>
          </p:sp>
          <p:cxnSp>
            <p:nvCxnSpPr>
              <p:cNvPr id="28" name="Straight Connector 27"/>
              <p:cNvCxnSpPr/>
              <p:nvPr/>
            </p:nvCxnSpPr>
            <p:spPr>
              <a:xfrm flipH="1">
                <a:off x="4017433" y="3185067"/>
                <a:ext cx="381000"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326465" y="3000401"/>
                <a:ext cx="647699" cy="369332"/>
              </a:xfrm>
              <a:prstGeom prst="rect">
                <a:avLst/>
              </a:prstGeom>
              <a:noFill/>
            </p:spPr>
            <p:txBody>
              <a:bodyPr wrap="square" rtlCol="0">
                <a:spAutoFit/>
              </a:bodyPr>
              <a:lstStyle/>
              <a:p>
                <a:pPr algn="ctr"/>
                <a:r>
                  <a:rPr lang="en-US" dirty="0" smtClean="0">
                    <a:solidFill>
                      <a:srgbClr val="008000"/>
                    </a:solidFill>
                  </a:rPr>
                  <a:t>(1+t)</a:t>
                </a:r>
                <a:endParaRPr lang="en-US" dirty="0">
                  <a:solidFill>
                    <a:srgbClr val="008000"/>
                  </a:solidFill>
                </a:endParaRPr>
              </a:p>
            </p:txBody>
          </p:sp>
        </p:grpSp>
        <p:grpSp>
          <p:nvGrpSpPr>
            <p:cNvPr id="3" name="Group 2"/>
            <p:cNvGrpSpPr/>
            <p:nvPr/>
          </p:nvGrpSpPr>
          <p:grpSpPr>
            <a:xfrm>
              <a:off x="2705101" y="3493532"/>
              <a:ext cx="872066" cy="586264"/>
              <a:chOff x="2705101" y="3493532"/>
              <a:chExt cx="872066" cy="586264"/>
            </a:xfrm>
          </p:grpSpPr>
          <p:sp>
            <p:nvSpPr>
              <p:cNvPr id="50" name="TextBox 49"/>
              <p:cNvSpPr txBox="1"/>
              <p:nvPr/>
            </p:nvSpPr>
            <p:spPr>
              <a:xfrm>
                <a:off x="2705101" y="3710464"/>
                <a:ext cx="376766" cy="369332"/>
              </a:xfrm>
              <a:prstGeom prst="rect">
                <a:avLst/>
              </a:prstGeom>
              <a:noFill/>
            </p:spPr>
            <p:txBody>
              <a:bodyPr wrap="square" rtlCol="0">
                <a:spAutoFit/>
              </a:bodyPr>
              <a:lstStyle/>
              <a:p>
                <a:pPr algn="ctr"/>
                <a:r>
                  <a:rPr lang="en-US" dirty="0">
                    <a:solidFill>
                      <a:srgbClr val="008000"/>
                    </a:solidFill>
                  </a:rPr>
                  <a:t>S</a:t>
                </a:r>
              </a:p>
            </p:txBody>
          </p:sp>
          <p:sp>
            <p:nvSpPr>
              <p:cNvPr id="51" name="TextBox 50"/>
              <p:cNvSpPr txBox="1"/>
              <p:nvPr/>
            </p:nvSpPr>
            <p:spPr>
              <a:xfrm>
                <a:off x="2705101" y="3493532"/>
                <a:ext cx="376766" cy="369332"/>
              </a:xfrm>
              <a:prstGeom prst="rect">
                <a:avLst/>
              </a:prstGeom>
              <a:noFill/>
            </p:spPr>
            <p:txBody>
              <a:bodyPr wrap="square" rtlCol="0">
                <a:spAutoFit/>
              </a:bodyPr>
              <a:lstStyle/>
              <a:p>
                <a:pPr algn="ctr"/>
                <a:r>
                  <a:rPr lang="en-US" dirty="0" smtClean="0">
                    <a:solidFill>
                      <a:srgbClr val="008000"/>
                    </a:solidFill>
                  </a:rPr>
                  <a:t>1</a:t>
                </a:r>
                <a:endParaRPr lang="en-US" dirty="0">
                  <a:solidFill>
                    <a:srgbClr val="008000"/>
                  </a:solidFill>
                </a:endParaRPr>
              </a:p>
            </p:txBody>
          </p:sp>
          <p:cxnSp>
            <p:nvCxnSpPr>
              <p:cNvPr id="52" name="Straight Connector 51"/>
              <p:cNvCxnSpPr/>
              <p:nvPr/>
            </p:nvCxnSpPr>
            <p:spPr>
              <a:xfrm flipH="1">
                <a:off x="2853267" y="3810000"/>
                <a:ext cx="110067"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853267" y="3614740"/>
                <a:ext cx="723900" cy="369332"/>
              </a:xfrm>
              <a:prstGeom prst="rect">
                <a:avLst/>
              </a:prstGeom>
              <a:noFill/>
            </p:spPr>
            <p:txBody>
              <a:bodyPr wrap="square" rtlCol="0">
                <a:spAutoFit/>
              </a:bodyPr>
              <a:lstStyle/>
              <a:p>
                <a:pPr algn="ctr"/>
                <a:r>
                  <a:rPr lang="en-US" dirty="0" smtClean="0">
                    <a:solidFill>
                      <a:srgbClr val="008000"/>
                    </a:solidFill>
                  </a:rPr>
                  <a:t>(1+t</a:t>
                </a:r>
                <a:r>
                  <a:rPr lang="en-US" baseline="-25000" dirty="0" smtClean="0">
                    <a:solidFill>
                      <a:srgbClr val="008000"/>
                    </a:solidFill>
                  </a:rPr>
                  <a:t>S</a:t>
                </a:r>
                <a:r>
                  <a:rPr lang="en-US" dirty="0" smtClean="0">
                    <a:solidFill>
                      <a:srgbClr val="008000"/>
                    </a:solidFill>
                  </a:rPr>
                  <a:t>)</a:t>
                </a:r>
                <a:endParaRPr lang="en-US" dirty="0">
                  <a:solidFill>
                    <a:srgbClr val="008000"/>
                  </a:solidFill>
                </a:endParaRPr>
              </a:p>
            </p:txBody>
          </p:sp>
        </p:grpSp>
        <p:grpSp>
          <p:nvGrpSpPr>
            <p:cNvPr id="8" name="Group 7"/>
            <p:cNvGrpSpPr/>
            <p:nvPr/>
          </p:nvGrpSpPr>
          <p:grpSpPr>
            <a:xfrm>
              <a:off x="6510868" y="3478199"/>
              <a:ext cx="914400" cy="586264"/>
              <a:chOff x="6510868" y="3478199"/>
              <a:chExt cx="914400" cy="586264"/>
            </a:xfrm>
          </p:grpSpPr>
          <p:sp>
            <p:nvSpPr>
              <p:cNvPr id="61" name="TextBox 60"/>
              <p:cNvSpPr txBox="1"/>
              <p:nvPr/>
            </p:nvSpPr>
            <p:spPr>
              <a:xfrm>
                <a:off x="6553200" y="3695131"/>
                <a:ext cx="304800" cy="369332"/>
              </a:xfrm>
              <a:prstGeom prst="rect">
                <a:avLst/>
              </a:prstGeom>
              <a:noFill/>
            </p:spPr>
            <p:txBody>
              <a:bodyPr wrap="square" rtlCol="0">
                <a:spAutoFit/>
              </a:bodyPr>
              <a:lstStyle/>
              <a:p>
                <a:pPr algn="ctr"/>
                <a:r>
                  <a:rPr lang="en-US" dirty="0" smtClean="0">
                    <a:solidFill>
                      <a:srgbClr val="0000FF"/>
                    </a:solidFill>
                  </a:rPr>
                  <a:t>F</a:t>
                </a:r>
                <a:endParaRPr lang="en-US" dirty="0">
                  <a:solidFill>
                    <a:srgbClr val="0000FF"/>
                  </a:solidFill>
                </a:endParaRPr>
              </a:p>
            </p:txBody>
          </p:sp>
          <p:sp>
            <p:nvSpPr>
              <p:cNvPr id="62" name="TextBox 61"/>
              <p:cNvSpPr txBox="1"/>
              <p:nvPr/>
            </p:nvSpPr>
            <p:spPr>
              <a:xfrm>
                <a:off x="6510868" y="3478199"/>
                <a:ext cx="376766" cy="369332"/>
              </a:xfrm>
              <a:prstGeom prst="rect">
                <a:avLst/>
              </a:prstGeom>
              <a:noFill/>
            </p:spPr>
            <p:txBody>
              <a:bodyPr wrap="square" rtlCol="0">
                <a:spAutoFit/>
              </a:bodyPr>
              <a:lstStyle/>
              <a:p>
                <a:pPr algn="ctr"/>
                <a:r>
                  <a:rPr lang="en-US" dirty="0" smtClean="0">
                    <a:solidFill>
                      <a:srgbClr val="0000FF"/>
                    </a:solidFill>
                  </a:rPr>
                  <a:t>1</a:t>
                </a:r>
                <a:endParaRPr lang="en-US" dirty="0">
                  <a:solidFill>
                    <a:srgbClr val="0000FF"/>
                  </a:solidFill>
                </a:endParaRPr>
              </a:p>
            </p:txBody>
          </p:sp>
          <p:cxnSp>
            <p:nvCxnSpPr>
              <p:cNvPr id="63" name="Straight Connector 62"/>
              <p:cNvCxnSpPr/>
              <p:nvPr/>
            </p:nvCxnSpPr>
            <p:spPr>
              <a:xfrm flipH="1">
                <a:off x="6659034" y="3794667"/>
                <a:ext cx="110067" cy="0"/>
              </a:xfrm>
              <a:prstGeom prst="line">
                <a:avLst/>
              </a:prstGeom>
              <a:ln w="19050">
                <a:solidFill>
                  <a:srgbClr val="0000FF"/>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705600" y="3594668"/>
                <a:ext cx="719668" cy="369332"/>
              </a:xfrm>
              <a:prstGeom prst="rect">
                <a:avLst/>
              </a:prstGeom>
              <a:noFill/>
            </p:spPr>
            <p:txBody>
              <a:bodyPr wrap="square" rtlCol="0">
                <a:spAutoFit/>
              </a:bodyPr>
              <a:lstStyle/>
              <a:p>
                <a:pPr algn="ctr"/>
                <a:r>
                  <a:rPr lang="en-US" dirty="0" smtClean="0">
                    <a:solidFill>
                      <a:srgbClr val="0000FF"/>
                    </a:solidFill>
                  </a:rPr>
                  <a:t>(1+t</a:t>
                </a:r>
                <a:r>
                  <a:rPr lang="en-US" baseline="-25000" dirty="0" smtClean="0">
                    <a:solidFill>
                      <a:srgbClr val="0000FF"/>
                    </a:solidFill>
                  </a:rPr>
                  <a:t>F</a:t>
                </a:r>
                <a:r>
                  <a:rPr lang="en-US" dirty="0" smtClean="0">
                    <a:solidFill>
                      <a:srgbClr val="0000FF"/>
                    </a:solidFill>
                  </a:rPr>
                  <a:t>)</a:t>
                </a:r>
                <a:endParaRPr lang="en-US" dirty="0">
                  <a:solidFill>
                    <a:srgbClr val="0000FF"/>
                  </a:solidFill>
                </a:endParaRPr>
              </a:p>
            </p:txBody>
          </p:sp>
        </p:grpSp>
      </p:grpSp>
      <p:sp>
        <p:nvSpPr>
          <p:cNvPr id="41" name="Content Placeholder 2"/>
          <p:cNvSpPr>
            <a:spLocks noGrp="1"/>
          </p:cNvSpPr>
          <p:nvPr>
            <p:ph idx="1"/>
          </p:nvPr>
        </p:nvSpPr>
        <p:spPr>
          <a:xfrm>
            <a:off x="1447800" y="3504518"/>
            <a:ext cx="7239000" cy="2825389"/>
          </a:xfrm>
        </p:spPr>
        <p:txBody>
          <a:bodyPr/>
          <a:lstStyle/>
          <a:p>
            <a:r>
              <a:rPr lang="en-US" sz="2400" dirty="0" smtClean="0"/>
              <a:t>They can buy </a:t>
            </a:r>
            <a:r>
              <a:rPr lang="en-US" sz="2400" dirty="0"/>
              <a:t>£</a:t>
            </a:r>
            <a:r>
              <a:rPr lang="en-US" sz="2400" baseline="-25000" dirty="0" smtClean="0"/>
              <a:t>0</a:t>
            </a:r>
            <a:r>
              <a:rPr lang="en-US" sz="2400" dirty="0" smtClean="0"/>
              <a:t> in the spot market for cost</a:t>
            </a:r>
          </a:p>
          <a:p>
            <a:r>
              <a:rPr lang="en-US" sz="2400" dirty="0" smtClean="0"/>
              <a:t>Or they can achieve the same result by</a:t>
            </a:r>
          </a:p>
          <a:p>
            <a:pPr lvl="1"/>
            <a:r>
              <a:rPr lang="en-US" sz="2000" dirty="0" smtClean="0"/>
              <a:t>Lending dollars domestic,</a:t>
            </a:r>
          </a:p>
          <a:p>
            <a:pPr lvl="1"/>
            <a:r>
              <a:rPr lang="en-US" sz="2000" dirty="0" smtClean="0"/>
              <a:t>Buying pounds forward, and </a:t>
            </a:r>
          </a:p>
          <a:p>
            <a:pPr lvl="1"/>
            <a:r>
              <a:rPr lang="en-US" sz="2000" dirty="0" smtClean="0"/>
              <a:t>Borrowing pounds abroad.</a:t>
            </a:r>
            <a:endParaRPr lang="en-US" sz="2400" dirty="0"/>
          </a:p>
          <a:p>
            <a:r>
              <a:rPr lang="en-US" sz="2400" dirty="0" smtClean="0"/>
              <a:t>If OWA Cost &lt; direct cost, then </a:t>
            </a:r>
            <a:r>
              <a:rPr lang="en-US" sz="2400" u="sng" dirty="0" smtClean="0"/>
              <a:t>nobody</a:t>
            </a:r>
            <a:r>
              <a:rPr lang="en-US" sz="2400" dirty="0" smtClean="0"/>
              <a:t> will demand pounds on the spot market!</a:t>
            </a:r>
          </a:p>
        </p:txBody>
      </p:sp>
      <p:sp>
        <p:nvSpPr>
          <p:cNvPr id="42" name="Content Placeholder 2"/>
          <p:cNvSpPr txBox="1">
            <a:spLocks/>
          </p:cNvSpPr>
          <p:nvPr/>
        </p:nvSpPr>
        <p:spPr>
          <a:xfrm>
            <a:off x="1430866" y="2108719"/>
            <a:ext cx="2836333" cy="1200328"/>
          </a:xfrm>
          <a:prstGeom prst="rect">
            <a:avLst/>
          </a:prstGeom>
        </p:spPr>
        <p:txBody>
          <a:bodyPr vert="horz" wrap="square" lIns="91440" tIns="45720" rIns="91440" bIns="45720" rtlCol="0" anchor="t">
            <a:spAutoFit/>
          </a:bodyPr>
          <a:lstStyle>
            <a:lvl1pPr marL="342900" indent="-342900" algn="l" defTabSz="457200" rtl="0" eaLnBrk="1" latinLnBrk="0" hangingPunct="1">
              <a:spcBef>
                <a:spcPct val="20000"/>
              </a:spcBef>
              <a:buFont typeface="Arial"/>
              <a:buChar char="•"/>
              <a:defRPr sz="3200" kern="1200">
                <a:solidFill>
                  <a:srgbClr val="002F52"/>
                </a:solidFill>
                <a:latin typeface="Palatino Linotype"/>
                <a:ea typeface="+mn-ea"/>
                <a:cs typeface="Palatino Linotype"/>
              </a:defRPr>
            </a:lvl1pPr>
            <a:lvl2pPr marL="742950" indent="-285750" algn="l" defTabSz="457200" rtl="0" eaLnBrk="1" latinLnBrk="0" hangingPunct="1">
              <a:spcBef>
                <a:spcPct val="20000"/>
              </a:spcBef>
              <a:buFont typeface="Arial"/>
              <a:buChar char="–"/>
              <a:defRPr sz="2800" kern="1200">
                <a:solidFill>
                  <a:srgbClr val="002F52"/>
                </a:solidFill>
                <a:latin typeface="Palatino Linotype"/>
                <a:ea typeface="+mn-ea"/>
                <a:cs typeface="Palatino Linotype"/>
              </a:defRPr>
            </a:lvl2pPr>
            <a:lvl3pPr marL="1143000" indent="-228600" algn="l" defTabSz="457200" rtl="0" eaLnBrk="1" latinLnBrk="0" hangingPunct="1">
              <a:spcBef>
                <a:spcPct val="20000"/>
              </a:spcBef>
              <a:buFont typeface="Arial"/>
              <a:buChar char="•"/>
              <a:defRPr sz="2400" kern="1200">
                <a:solidFill>
                  <a:srgbClr val="002F52"/>
                </a:solidFill>
                <a:latin typeface="Palatino Linotype"/>
                <a:ea typeface="+mn-ea"/>
                <a:cs typeface="Palatino Linotype"/>
              </a:defRPr>
            </a:lvl3pPr>
            <a:lvl4pPr marL="1600200" indent="-228600" algn="l" defTabSz="457200" rtl="0" eaLnBrk="1" latinLnBrk="0" hangingPunct="1">
              <a:spcBef>
                <a:spcPct val="20000"/>
              </a:spcBef>
              <a:buFont typeface="Arial"/>
              <a:buChar char="–"/>
              <a:defRPr sz="2000" kern="1200">
                <a:solidFill>
                  <a:srgbClr val="002F52"/>
                </a:solidFill>
                <a:latin typeface="Palatino Linotype"/>
                <a:ea typeface="+mn-ea"/>
                <a:cs typeface="Palatino Linotype"/>
              </a:defRPr>
            </a:lvl4pPr>
            <a:lvl5pPr marL="2057400" indent="-228600" algn="l" defTabSz="457200" rtl="0" eaLnBrk="1" latinLnBrk="0" hangingPunct="1">
              <a:spcBef>
                <a:spcPct val="20000"/>
              </a:spcBef>
              <a:buFont typeface="Arial"/>
              <a:buChar char="»"/>
              <a:defRPr sz="2000" kern="1200">
                <a:solidFill>
                  <a:srgbClr val="002F52"/>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Consider a trader who wants to exchange </a:t>
            </a:r>
            <a:r>
              <a:rPr lang="en-US" sz="2400" dirty="0"/>
              <a:t>$</a:t>
            </a:r>
            <a:r>
              <a:rPr lang="en-US" sz="2400" baseline="-25000" dirty="0" smtClean="0"/>
              <a:t>0</a:t>
            </a:r>
            <a:r>
              <a:rPr lang="en-US" sz="2400" dirty="0" smtClean="0"/>
              <a:t> for £</a:t>
            </a:r>
            <a:r>
              <a:rPr lang="en-US" sz="2400" baseline="-25000" dirty="0" smtClean="0"/>
              <a:t>0.</a:t>
            </a:r>
            <a:r>
              <a:rPr lang="en-US" sz="2400" dirty="0" smtClean="0"/>
              <a:t> </a:t>
            </a:r>
          </a:p>
        </p:txBody>
      </p:sp>
      <p:sp>
        <p:nvSpPr>
          <p:cNvPr id="43" name="TextBox 42"/>
          <p:cNvSpPr txBox="1"/>
          <p:nvPr/>
        </p:nvSpPr>
        <p:spPr>
          <a:xfrm>
            <a:off x="7636934" y="3578436"/>
            <a:ext cx="838200" cy="369332"/>
          </a:xfrm>
          <a:prstGeom prst="rect">
            <a:avLst/>
          </a:prstGeom>
          <a:noFill/>
        </p:spPr>
        <p:txBody>
          <a:bodyPr wrap="square" rtlCol="0">
            <a:spAutoFit/>
          </a:bodyPr>
          <a:lstStyle/>
          <a:p>
            <a:pPr algn="ctr"/>
            <a:r>
              <a:rPr lang="en-US" dirty="0" smtClean="0">
                <a:solidFill>
                  <a:srgbClr val="0000FF"/>
                </a:solidFill>
              </a:rPr>
              <a:t>S(1+t</a:t>
            </a:r>
            <a:r>
              <a:rPr lang="en-US" baseline="-25000" dirty="0" smtClean="0">
                <a:solidFill>
                  <a:srgbClr val="0000FF"/>
                </a:solidFill>
              </a:rPr>
              <a:t>S</a:t>
            </a:r>
            <a:r>
              <a:rPr lang="en-US" dirty="0" smtClean="0">
                <a:solidFill>
                  <a:srgbClr val="0000FF"/>
                </a:solidFill>
              </a:rPr>
              <a:t>)</a:t>
            </a:r>
            <a:endParaRPr lang="en-US" dirty="0">
              <a:solidFill>
                <a:srgbClr val="0000FF"/>
              </a:solidFill>
            </a:endParaRPr>
          </a:p>
        </p:txBody>
      </p:sp>
      <p:grpSp>
        <p:nvGrpSpPr>
          <p:cNvPr id="13" name="Group 12"/>
          <p:cNvGrpSpPr/>
          <p:nvPr/>
        </p:nvGrpSpPr>
        <p:grpSpPr>
          <a:xfrm>
            <a:off x="6121399" y="4736068"/>
            <a:ext cx="2912533" cy="586264"/>
            <a:chOff x="2667000" y="5943600"/>
            <a:chExt cx="2912533" cy="586264"/>
          </a:xfrm>
        </p:grpSpPr>
        <p:grpSp>
          <p:nvGrpSpPr>
            <p:cNvPr id="45" name="Group 44"/>
            <p:cNvGrpSpPr/>
            <p:nvPr/>
          </p:nvGrpSpPr>
          <p:grpSpPr>
            <a:xfrm>
              <a:off x="2667000" y="5943600"/>
              <a:ext cx="1087964" cy="586264"/>
              <a:chOff x="3886200" y="2891935"/>
              <a:chExt cx="1087964" cy="586264"/>
            </a:xfrm>
          </p:grpSpPr>
          <p:sp>
            <p:nvSpPr>
              <p:cNvPr id="46" name="TextBox 45"/>
              <p:cNvSpPr txBox="1"/>
              <p:nvPr/>
            </p:nvSpPr>
            <p:spPr>
              <a:xfrm>
                <a:off x="3886200" y="3108867"/>
                <a:ext cx="609600" cy="369332"/>
              </a:xfrm>
              <a:prstGeom prst="rect">
                <a:avLst/>
              </a:prstGeom>
              <a:noFill/>
            </p:spPr>
            <p:txBody>
              <a:bodyPr wrap="square" rtlCol="0">
                <a:spAutoFit/>
              </a:bodyPr>
              <a:lstStyle/>
              <a:p>
                <a:pPr algn="ctr"/>
                <a:r>
                  <a:rPr lang="en-US" dirty="0" smtClean="0">
                    <a:solidFill>
                      <a:srgbClr val="008000"/>
                    </a:solidFill>
                  </a:rPr>
                  <a:t>(1+i)</a:t>
                </a:r>
                <a:endParaRPr lang="en-US" dirty="0">
                  <a:solidFill>
                    <a:srgbClr val="008000"/>
                  </a:solidFill>
                </a:endParaRPr>
              </a:p>
            </p:txBody>
          </p:sp>
          <p:sp>
            <p:nvSpPr>
              <p:cNvPr id="49" name="TextBox 48"/>
              <p:cNvSpPr txBox="1"/>
              <p:nvPr/>
            </p:nvSpPr>
            <p:spPr>
              <a:xfrm>
                <a:off x="4049183" y="2891935"/>
                <a:ext cx="283633" cy="369332"/>
              </a:xfrm>
              <a:prstGeom prst="rect">
                <a:avLst/>
              </a:prstGeom>
              <a:noFill/>
            </p:spPr>
            <p:txBody>
              <a:bodyPr wrap="square" rtlCol="0">
                <a:spAutoFit/>
              </a:bodyPr>
              <a:lstStyle/>
              <a:p>
                <a:pPr algn="ctr"/>
                <a:r>
                  <a:rPr lang="en-US" dirty="0" smtClean="0">
                    <a:solidFill>
                      <a:srgbClr val="008000"/>
                    </a:solidFill>
                  </a:rPr>
                  <a:t>1</a:t>
                </a:r>
                <a:endParaRPr lang="en-US" dirty="0">
                  <a:solidFill>
                    <a:srgbClr val="008000"/>
                  </a:solidFill>
                </a:endParaRPr>
              </a:p>
            </p:txBody>
          </p:sp>
          <p:cxnSp>
            <p:nvCxnSpPr>
              <p:cNvPr id="53" name="Straight Connector 52"/>
              <p:cNvCxnSpPr/>
              <p:nvPr/>
            </p:nvCxnSpPr>
            <p:spPr>
              <a:xfrm flipH="1">
                <a:off x="4017433" y="3185067"/>
                <a:ext cx="381000"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4326465" y="3000401"/>
                <a:ext cx="647699" cy="369332"/>
              </a:xfrm>
              <a:prstGeom prst="rect">
                <a:avLst/>
              </a:prstGeom>
              <a:noFill/>
            </p:spPr>
            <p:txBody>
              <a:bodyPr wrap="square" rtlCol="0">
                <a:spAutoFit/>
              </a:bodyPr>
              <a:lstStyle/>
              <a:p>
                <a:pPr algn="ctr"/>
                <a:r>
                  <a:rPr lang="en-US" dirty="0" smtClean="0">
                    <a:solidFill>
                      <a:srgbClr val="008000"/>
                    </a:solidFill>
                  </a:rPr>
                  <a:t>(1+t)</a:t>
                </a:r>
                <a:endParaRPr lang="en-US" dirty="0">
                  <a:solidFill>
                    <a:srgbClr val="008000"/>
                  </a:solidFill>
                </a:endParaRPr>
              </a:p>
            </p:txBody>
          </p:sp>
        </p:grpSp>
        <p:sp>
          <p:nvSpPr>
            <p:cNvPr id="55" name="TextBox 54"/>
            <p:cNvSpPr txBox="1"/>
            <p:nvPr/>
          </p:nvSpPr>
          <p:spPr>
            <a:xfrm>
              <a:off x="3581400" y="6019800"/>
              <a:ext cx="838200" cy="369332"/>
            </a:xfrm>
            <a:prstGeom prst="rect">
              <a:avLst/>
            </a:prstGeom>
            <a:noFill/>
          </p:spPr>
          <p:txBody>
            <a:bodyPr wrap="square" rtlCol="0">
              <a:spAutoFit/>
            </a:bodyPr>
            <a:lstStyle/>
            <a:p>
              <a:pPr algn="ctr"/>
              <a:r>
                <a:rPr lang="en-US" dirty="0" smtClean="0">
                  <a:solidFill>
                    <a:srgbClr val="008000"/>
                  </a:solidFill>
                </a:rPr>
                <a:t>F(</a:t>
              </a:r>
              <a:r>
                <a:rPr lang="en-US" dirty="0">
                  <a:solidFill>
                    <a:srgbClr val="008000"/>
                  </a:solidFill>
                </a:rPr>
                <a:t>1+</a:t>
              </a:r>
              <a:r>
                <a:rPr lang="en-US" dirty="0" smtClean="0">
                  <a:solidFill>
                    <a:srgbClr val="008000"/>
                  </a:solidFill>
                </a:rPr>
                <a:t>t</a:t>
              </a:r>
              <a:r>
                <a:rPr lang="en-US" baseline="-25000" dirty="0" smtClean="0">
                  <a:solidFill>
                    <a:srgbClr val="008000"/>
                  </a:solidFill>
                </a:rPr>
                <a:t>F</a:t>
              </a:r>
              <a:r>
                <a:rPr lang="en-US" dirty="0" smtClean="0">
                  <a:solidFill>
                    <a:srgbClr val="008000"/>
                  </a:solidFill>
                </a:rPr>
                <a:t>)</a:t>
              </a:r>
              <a:endParaRPr lang="en-US" dirty="0">
                <a:solidFill>
                  <a:srgbClr val="008000"/>
                </a:solidFill>
              </a:endParaRPr>
            </a:p>
          </p:txBody>
        </p:sp>
        <p:sp>
          <p:nvSpPr>
            <p:cNvPr id="56" name="TextBox 55"/>
            <p:cNvSpPr txBox="1"/>
            <p:nvPr/>
          </p:nvSpPr>
          <p:spPr>
            <a:xfrm>
              <a:off x="4267200" y="6019800"/>
              <a:ext cx="1312333" cy="369332"/>
            </a:xfrm>
            <a:prstGeom prst="rect">
              <a:avLst/>
            </a:prstGeom>
            <a:noFill/>
            <a:ln>
              <a:noFill/>
            </a:ln>
          </p:spPr>
          <p:txBody>
            <a:bodyPr wrap="square" rtlCol="0">
              <a:spAutoFit/>
            </a:bodyPr>
            <a:lstStyle/>
            <a:p>
              <a:pPr algn="ctr"/>
              <a:r>
                <a:rPr lang="en-US" dirty="0" smtClean="0">
                  <a:solidFill>
                    <a:srgbClr val="008000"/>
                  </a:solidFill>
                </a:rPr>
                <a:t>(1+i*)(1+t*)</a:t>
              </a:r>
              <a:endParaRPr lang="en-US" dirty="0">
                <a:solidFill>
                  <a:srgbClr val="008000"/>
                </a:solidFill>
              </a:endParaRPr>
            </a:p>
          </p:txBody>
        </p:sp>
      </p:grpSp>
      <p:sp>
        <p:nvSpPr>
          <p:cNvPr id="57" name="TextBox 56"/>
          <p:cNvSpPr txBox="1"/>
          <p:nvPr/>
        </p:nvSpPr>
        <p:spPr>
          <a:xfrm>
            <a:off x="5541431" y="4415135"/>
            <a:ext cx="1600200" cy="461665"/>
          </a:xfrm>
          <a:prstGeom prst="rect">
            <a:avLst/>
          </a:prstGeom>
          <a:noFill/>
          <a:ln w="38100" cmpd="sng">
            <a:noFill/>
          </a:ln>
        </p:spPr>
        <p:txBody>
          <a:bodyPr wrap="square" rtlCol="0">
            <a:spAutoFit/>
          </a:bodyPr>
          <a:lstStyle/>
          <a:p>
            <a:pPr algn="ctr"/>
            <a:r>
              <a:rPr lang="en-US" sz="2400" dirty="0" smtClean="0"/>
              <a:t>OWA Cost:</a:t>
            </a:r>
            <a:endParaRPr lang="en-US" sz="2400" baseline="-25000" dirty="0"/>
          </a:p>
        </p:txBody>
      </p:sp>
    </p:spTree>
    <p:extLst>
      <p:ext uri="{BB962C8B-B14F-4D97-AF65-F5344CB8AC3E}">
        <p14:creationId xmlns:p14="http://schemas.microsoft.com/office/powerpoint/2010/main" val="2029057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 of OWA</a:t>
            </a:r>
            <a:endParaRPr lang="en-US" dirty="0"/>
          </a:p>
        </p:txBody>
      </p:sp>
      <p:sp>
        <p:nvSpPr>
          <p:cNvPr id="3" name="Content Placeholder 2"/>
          <p:cNvSpPr>
            <a:spLocks noGrp="1"/>
          </p:cNvSpPr>
          <p:nvPr>
            <p:ph idx="1"/>
          </p:nvPr>
        </p:nvSpPr>
        <p:spPr>
          <a:xfrm>
            <a:off x="1413933" y="1991785"/>
            <a:ext cx="7239000" cy="3416320"/>
          </a:xfrm>
        </p:spPr>
        <p:txBody>
          <a:bodyPr/>
          <a:lstStyle/>
          <a:p>
            <a:r>
              <a:rPr lang="en-US" sz="2400" dirty="0" smtClean="0"/>
              <a:t>If supply in the spot market is positive, then equilibrium requires that demanders </a:t>
            </a:r>
            <a:r>
              <a:rPr lang="en-US" sz="2400" u="sng" dirty="0" smtClean="0"/>
              <a:t>not</a:t>
            </a:r>
            <a:r>
              <a:rPr lang="en-US" sz="2400" dirty="0" smtClean="0"/>
              <a:t> prefer OWA, and therefore that </a:t>
            </a:r>
          </a:p>
          <a:p>
            <a:endParaRPr lang="en-US" sz="2400" dirty="0"/>
          </a:p>
          <a:p>
            <a:pPr marL="0" indent="0">
              <a:buNone/>
            </a:pPr>
            <a:r>
              <a:rPr lang="en-US" sz="2400" dirty="0" smtClean="0"/>
              <a:t>	or </a:t>
            </a:r>
          </a:p>
          <a:p>
            <a:pPr marL="0" indent="0">
              <a:buNone/>
            </a:pPr>
            <a:endParaRPr lang="en-US" sz="2400" dirty="0"/>
          </a:p>
          <a:p>
            <a:pPr marL="0" indent="0">
              <a:buNone/>
            </a:pPr>
            <a:endParaRPr lang="en-US" sz="2400" dirty="0" smtClean="0"/>
          </a:p>
          <a:p>
            <a:pPr marL="0" indent="0">
              <a:buNone/>
            </a:pPr>
            <a:r>
              <a:rPr lang="en-US" sz="2400" dirty="0"/>
              <a:t>	</a:t>
            </a:r>
            <a:r>
              <a:rPr lang="en-US" sz="2400" dirty="0"/>
              <a:t>U</a:t>
            </a:r>
            <a:r>
              <a:rPr lang="en-US" sz="2400" dirty="0" smtClean="0"/>
              <a:t>sing </a:t>
            </a:r>
            <a:r>
              <a:rPr lang="en-US" sz="2400" i="1" dirty="0" smtClean="0"/>
              <a:t>F</a:t>
            </a:r>
            <a:r>
              <a:rPr lang="en-US" sz="2400" baseline="-25000" dirty="0" smtClean="0"/>
              <a:t>0</a:t>
            </a:r>
            <a:r>
              <a:rPr lang="en-US" sz="2400" dirty="0" smtClean="0"/>
              <a:t> and the approximations, </a:t>
            </a:r>
            <a:r>
              <a:rPr lang="en-US" sz="2400" dirty="0" smtClean="0"/>
              <a:t>this is</a:t>
            </a:r>
            <a:endParaRPr lang="en-US" sz="2400" dirty="0"/>
          </a:p>
        </p:txBody>
      </p:sp>
      <p:sp>
        <p:nvSpPr>
          <p:cNvPr id="4" name="Slide Number Placeholder 3"/>
          <p:cNvSpPr>
            <a:spLocks noGrp="1"/>
          </p:cNvSpPr>
          <p:nvPr>
            <p:ph type="sldNum" sz="quarter" idx="4"/>
          </p:nvPr>
        </p:nvSpPr>
        <p:spPr/>
        <p:txBody>
          <a:bodyPr/>
          <a:lstStyle/>
          <a:p>
            <a:fld id="{AAE7051F-6F99-364B-BFB3-32AB1DA31AE5}" type="slidenum">
              <a:rPr lang="en-US" smtClean="0"/>
              <a:pPr/>
              <a:t>18</a:t>
            </a:fld>
            <a:endParaRPr lang="en-US" dirty="0"/>
          </a:p>
        </p:txBody>
      </p:sp>
      <p:sp>
        <p:nvSpPr>
          <p:cNvPr id="5" name="TextBox 4"/>
          <p:cNvSpPr txBox="1"/>
          <p:nvPr/>
        </p:nvSpPr>
        <p:spPr>
          <a:xfrm>
            <a:off x="2421467" y="3228867"/>
            <a:ext cx="838200" cy="369332"/>
          </a:xfrm>
          <a:prstGeom prst="rect">
            <a:avLst/>
          </a:prstGeom>
          <a:noFill/>
        </p:spPr>
        <p:txBody>
          <a:bodyPr wrap="square" rtlCol="0">
            <a:spAutoFit/>
          </a:bodyPr>
          <a:lstStyle/>
          <a:p>
            <a:pPr algn="ctr"/>
            <a:r>
              <a:rPr lang="en-US" dirty="0" smtClean="0">
                <a:solidFill>
                  <a:srgbClr val="0000FF"/>
                </a:solidFill>
              </a:rPr>
              <a:t>S(1+t</a:t>
            </a:r>
            <a:r>
              <a:rPr lang="en-US" baseline="-25000" dirty="0" smtClean="0">
                <a:solidFill>
                  <a:srgbClr val="0000FF"/>
                </a:solidFill>
              </a:rPr>
              <a:t>S</a:t>
            </a:r>
            <a:r>
              <a:rPr lang="en-US" dirty="0" smtClean="0">
                <a:solidFill>
                  <a:srgbClr val="0000FF"/>
                </a:solidFill>
              </a:rPr>
              <a:t>)</a:t>
            </a:r>
            <a:endParaRPr lang="en-US" dirty="0">
              <a:solidFill>
                <a:srgbClr val="0000FF"/>
              </a:solidFill>
            </a:endParaRPr>
          </a:p>
        </p:txBody>
      </p:sp>
      <p:grpSp>
        <p:nvGrpSpPr>
          <p:cNvPr id="6" name="Group 5"/>
          <p:cNvGrpSpPr/>
          <p:nvPr/>
        </p:nvGrpSpPr>
        <p:grpSpPr>
          <a:xfrm>
            <a:off x="3285065" y="3115913"/>
            <a:ext cx="2912533" cy="586264"/>
            <a:chOff x="2667000" y="5943600"/>
            <a:chExt cx="2912533" cy="586264"/>
          </a:xfrm>
        </p:grpSpPr>
        <p:grpSp>
          <p:nvGrpSpPr>
            <p:cNvPr id="7" name="Group 6"/>
            <p:cNvGrpSpPr/>
            <p:nvPr/>
          </p:nvGrpSpPr>
          <p:grpSpPr>
            <a:xfrm>
              <a:off x="2667000" y="5943600"/>
              <a:ext cx="1087964" cy="586264"/>
              <a:chOff x="3886200" y="2891935"/>
              <a:chExt cx="1087964" cy="586264"/>
            </a:xfrm>
          </p:grpSpPr>
          <p:sp>
            <p:nvSpPr>
              <p:cNvPr id="10" name="TextBox 9"/>
              <p:cNvSpPr txBox="1"/>
              <p:nvPr/>
            </p:nvSpPr>
            <p:spPr>
              <a:xfrm>
                <a:off x="3886200" y="3108867"/>
                <a:ext cx="609600" cy="369332"/>
              </a:xfrm>
              <a:prstGeom prst="rect">
                <a:avLst/>
              </a:prstGeom>
              <a:noFill/>
            </p:spPr>
            <p:txBody>
              <a:bodyPr wrap="square" rtlCol="0">
                <a:spAutoFit/>
              </a:bodyPr>
              <a:lstStyle/>
              <a:p>
                <a:pPr algn="ctr"/>
                <a:r>
                  <a:rPr lang="en-US" dirty="0" smtClean="0">
                    <a:solidFill>
                      <a:srgbClr val="008000"/>
                    </a:solidFill>
                  </a:rPr>
                  <a:t>(1+i)</a:t>
                </a:r>
                <a:endParaRPr lang="en-US" dirty="0">
                  <a:solidFill>
                    <a:srgbClr val="008000"/>
                  </a:solidFill>
                </a:endParaRPr>
              </a:p>
            </p:txBody>
          </p:sp>
          <p:sp>
            <p:nvSpPr>
              <p:cNvPr id="11" name="TextBox 10"/>
              <p:cNvSpPr txBox="1"/>
              <p:nvPr/>
            </p:nvSpPr>
            <p:spPr>
              <a:xfrm>
                <a:off x="4049183" y="2891935"/>
                <a:ext cx="283633" cy="369332"/>
              </a:xfrm>
              <a:prstGeom prst="rect">
                <a:avLst/>
              </a:prstGeom>
              <a:noFill/>
            </p:spPr>
            <p:txBody>
              <a:bodyPr wrap="square" rtlCol="0">
                <a:spAutoFit/>
              </a:bodyPr>
              <a:lstStyle/>
              <a:p>
                <a:pPr algn="ctr"/>
                <a:r>
                  <a:rPr lang="en-US" dirty="0" smtClean="0">
                    <a:solidFill>
                      <a:srgbClr val="008000"/>
                    </a:solidFill>
                  </a:rPr>
                  <a:t>1</a:t>
                </a:r>
                <a:endParaRPr lang="en-US" dirty="0">
                  <a:solidFill>
                    <a:srgbClr val="008000"/>
                  </a:solidFill>
                </a:endParaRPr>
              </a:p>
            </p:txBody>
          </p:sp>
          <p:cxnSp>
            <p:nvCxnSpPr>
              <p:cNvPr id="12" name="Straight Connector 11"/>
              <p:cNvCxnSpPr/>
              <p:nvPr/>
            </p:nvCxnSpPr>
            <p:spPr>
              <a:xfrm flipH="1">
                <a:off x="4017433" y="3185067"/>
                <a:ext cx="381000" cy="0"/>
              </a:xfrm>
              <a:prstGeom prst="line">
                <a:avLst/>
              </a:prstGeom>
              <a:ln w="19050">
                <a:solidFill>
                  <a:srgbClr val="008000"/>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326465" y="3000401"/>
                <a:ext cx="647699" cy="369332"/>
              </a:xfrm>
              <a:prstGeom prst="rect">
                <a:avLst/>
              </a:prstGeom>
              <a:noFill/>
            </p:spPr>
            <p:txBody>
              <a:bodyPr wrap="square" rtlCol="0">
                <a:spAutoFit/>
              </a:bodyPr>
              <a:lstStyle/>
              <a:p>
                <a:pPr algn="ctr"/>
                <a:r>
                  <a:rPr lang="en-US" dirty="0" smtClean="0">
                    <a:solidFill>
                      <a:srgbClr val="008000"/>
                    </a:solidFill>
                  </a:rPr>
                  <a:t>(1+t)</a:t>
                </a:r>
                <a:endParaRPr lang="en-US" dirty="0">
                  <a:solidFill>
                    <a:srgbClr val="008000"/>
                  </a:solidFill>
                </a:endParaRPr>
              </a:p>
            </p:txBody>
          </p:sp>
        </p:grpSp>
        <p:sp>
          <p:nvSpPr>
            <p:cNvPr id="8" name="TextBox 7"/>
            <p:cNvSpPr txBox="1"/>
            <p:nvPr/>
          </p:nvSpPr>
          <p:spPr>
            <a:xfrm>
              <a:off x="3581400" y="6048375"/>
              <a:ext cx="838200" cy="369332"/>
            </a:xfrm>
            <a:prstGeom prst="rect">
              <a:avLst/>
            </a:prstGeom>
            <a:noFill/>
          </p:spPr>
          <p:txBody>
            <a:bodyPr wrap="square" rtlCol="0">
              <a:spAutoFit/>
            </a:bodyPr>
            <a:lstStyle/>
            <a:p>
              <a:pPr algn="ctr"/>
              <a:r>
                <a:rPr lang="en-US" dirty="0" smtClean="0">
                  <a:solidFill>
                    <a:srgbClr val="008000"/>
                  </a:solidFill>
                </a:rPr>
                <a:t>F(</a:t>
              </a:r>
              <a:r>
                <a:rPr lang="en-US" dirty="0">
                  <a:solidFill>
                    <a:srgbClr val="008000"/>
                  </a:solidFill>
                </a:rPr>
                <a:t>1+</a:t>
              </a:r>
              <a:r>
                <a:rPr lang="en-US" dirty="0" smtClean="0">
                  <a:solidFill>
                    <a:srgbClr val="008000"/>
                  </a:solidFill>
                </a:rPr>
                <a:t>t</a:t>
              </a:r>
              <a:r>
                <a:rPr lang="en-US" baseline="-25000" dirty="0" smtClean="0">
                  <a:solidFill>
                    <a:srgbClr val="008000"/>
                  </a:solidFill>
                </a:rPr>
                <a:t>F</a:t>
              </a:r>
              <a:r>
                <a:rPr lang="en-US" dirty="0" smtClean="0">
                  <a:solidFill>
                    <a:srgbClr val="008000"/>
                  </a:solidFill>
                </a:rPr>
                <a:t>)</a:t>
              </a:r>
              <a:endParaRPr lang="en-US" dirty="0">
                <a:solidFill>
                  <a:srgbClr val="008000"/>
                </a:solidFill>
              </a:endParaRPr>
            </a:p>
          </p:txBody>
        </p:sp>
        <p:sp>
          <p:nvSpPr>
            <p:cNvPr id="9" name="TextBox 8"/>
            <p:cNvSpPr txBox="1"/>
            <p:nvPr/>
          </p:nvSpPr>
          <p:spPr>
            <a:xfrm>
              <a:off x="4267200" y="6048375"/>
              <a:ext cx="1312333" cy="369332"/>
            </a:xfrm>
            <a:prstGeom prst="rect">
              <a:avLst/>
            </a:prstGeom>
            <a:noFill/>
            <a:ln>
              <a:noFill/>
            </a:ln>
          </p:spPr>
          <p:txBody>
            <a:bodyPr wrap="square" rtlCol="0">
              <a:spAutoFit/>
            </a:bodyPr>
            <a:lstStyle/>
            <a:p>
              <a:pPr algn="ctr"/>
              <a:r>
                <a:rPr lang="en-US" dirty="0" smtClean="0">
                  <a:solidFill>
                    <a:srgbClr val="008000"/>
                  </a:solidFill>
                </a:rPr>
                <a:t>(1+i*)(1+t*)</a:t>
              </a:r>
              <a:endParaRPr lang="en-US" dirty="0">
                <a:solidFill>
                  <a:srgbClr val="008000"/>
                </a:solidFill>
              </a:endParaRPr>
            </a:p>
          </p:txBody>
        </p:sp>
      </p:grpSp>
      <p:sp>
        <p:nvSpPr>
          <p:cNvPr id="14" name="TextBox 13"/>
          <p:cNvSpPr txBox="1"/>
          <p:nvPr/>
        </p:nvSpPr>
        <p:spPr>
          <a:xfrm>
            <a:off x="2937933" y="3175980"/>
            <a:ext cx="643468" cy="461665"/>
          </a:xfrm>
          <a:prstGeom prst="rect">
            <a:avLst/>
          </a:prstGeom>
          <a:noFill/>
          <a:ln w="38100" cmpd="sng">
            <a:noFill/>
          </a:ln>
        </p:spPr>
        <p:txBody>
          <a:bodyPr wrap="square" rtlCol="0">
            <a:spAutoFit/>
          </a:bodyPr>
          <a:lstStyle/>
          <a:p>
            <a:pPr algn="ctr"/>
            <a:r>
              <a:rPr lang="en-US" sz="2400" dirty="0" smtClean="0"/>
              <a:t>≤</a:t>
            </a:r>
            <a:endParaRPr lang="en-US" sz="2400" baseline="-25000" dirty="0"/>
          </a:p>
        </p:txBody>
      </p:sp>
      <p:graphicFrame>
        <p:nvGraphicFramePr>
          <p:cNvPr id="15" name="Object 14"/>
          <p:cNvGraphicFramePr>
            <a:graphicFrameLocks noChangeAspect="1"/>
          </p:cNvGraphicFramePr>
          <p:nvPr>
            <p:extLst>
              <p:ext uri="{D42A27DB-BD31-4B8C-83A1-F6EECF244321}">
                <p14:modId xmlns:p14="http://schemas.microsoft.com/office/powerpoint/2010/main" val="3442395324"/>
              </p:ext>
            </p:extLst>
          </p:nvPr>
        </p:nvGraphicFramePr>
        <p:xfrm>
          <a:off x="2501900" y="3886200"/>
          <a:ext cx="3683000" cy="800100"/>
        </p:xfrm>
        <a:graphic>
          <a:graphicData uri="http://schemas.openxmlformats.org/presentationml/2006/ole">
            <mc:AlternateContent xmlns:mc="http://schemas.openxmlformats.org/markup-compatibility/2006">
              <mc:Choice xmlns:v="urn:schemas-microsoft-com:vml" Requires="v">
                <p:oleObj spid="_x0000_s5140" name="Equation" r:id="rId3" imgW="3683000" imgH="800100" progId="Equation.3">
                  <p:embed/>
                </p:oleObj>
              </mc:Choice>
              <mc:Fallback>
                <p:oleObj name="Equation" r:id="rId3" imgW="3683000" imgH="800100" progId="Equation.3">
                  <p:embed/>
                  <p:pic>
                    <p:nvPicPr>
                      <p:cNvPr id="0" name=""/>
                      <p:cNvPicPr/>
                      <p:nvPr/>
                    </p:nvPicPr>
                    <p:blipFill>
                      <a:blip r:embed="rId4"/>
                      <a:stretch>
                        <a:fillRect/>
                      </a:stretch>
                    </p:blipFill>
                    <p:spPr>
                      <a:xfrm>
                        <a:off x="2501900" y="3886200"/>
                        <a:ext cx="3683000" cy="8001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509876777"/>
              </p:ext>
            </p:extLst>
          </p:nvPr>
        </p:nvGraphicFramePr>
        <p:xfrm>
          <a:off x="3103563" y="5467350"/>
          <a:ext cx="2540000" cy="800100"/>
        </p:xfrm>
        <a:graphic>
          <a:graphicData uri="http://schemas.openxmlformats.org/presentationml/2006/ole">
            <mc:AlternateContent xmlns:mc="http://schemas.openxmlformats.org/markup-compatibility/2006">
              <mc:Choice xmlns:v="urn:schemas-microsoft-com:vml" Requires="v">
                <p:oleObj spid="_x0000_s5141" name="Equation" r:id="rId5" imgW="2540000" imgH="800100" progId="Equation.3">
                  <p:embed/>
                </p:oleObj>
              </mc:Choice>
              <mc:Fallback>
                <p:oleObj name="Equation" r:id="rId5" imgW="2540000" imgH="800100" progId="Equation.3">
                  <p:embed/>
                  <p:pic>
                    <p:nvPicPr>
                      <p:cNvPr id="0" name=""/>
                      <p:cNvPicPr/>
                      <p:nvPr/>
                    </p:nvPicPr>
                    <p:blipFill>
                      <a:blip r:embed="rId6"/>
                      <a:stretch>
                        <a:fillRect/>
                      </a:stretch>
                    </p:blipFill>
                    <p:spPr>
                      <a:xfrm>
                        <a:off x="3103563" y="5467350"/>
                        <a:ext cx="2540000" cy="800100"/>
                      </a:xfrm>
                      <a:prstGeom prst="rect">
                        <a:avLst/>
                      </a:prstGeom>
                    </p:spPr>
                  </p:pic>
                </p:oleObj>
              </mc:Fallback>
            </mc:AlternateContent>
          </a:graphicData>
        </a:graphic>
      </p:graphicFrame>
    </p:spTree>
    <p:extLst>
      <p:ext uri="{BB962C8B-B14F-4D97-AF65-F5344CB8AC3E}">
        <p14:creationId xmlns:p14="http://schemas.microsoft.com/office/powerpoint/2010/main" val="3366478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239000" cy="1127166"/>
          </a:xfrm>
        </p:spPr>
        <p:txBody>
          <a:bodyPr/>
          <a:lstStyle/>
          <a:p>
            <a:r>
              <a:rPr lang="en-US" dirty="0" smtClean="0"/>
              <a:t>Implications of OWA</a:t>
            </a:r>
            <a:endParaRPr lang="en-US" dirty="0"/>
          </a:p>
        </p:txBody>
      </p:sp>
      <p:sp>
        <p:nvSpPr>
          <p:cNvPr id="3" name="Content Placeholder 2"/>
          <p:cNvSpPr>
            <a:spLocks noGrp="1"/>
          </p:cNvSpPr>
          <p:nvPr>
            <p:ph idx="1"/>
          </p:nvPr>
        </p:nvSpPr>
        <p:spPr>
          <a:xfrm>
            <a:off x="1405466" y="1206955"/>
            <a:ext cx="7239000" cy="2751522"/>
          </a:xfrm>
        </p:spPr>
        <p:txBody>
          <a:bodyPr/>
          <a:lstStyle/>
          <a:p>
            <a:r>
              <a:rPr lang="en-US" sz="2400" dirty="0" smtClean="0"/>
              <a:t>That may not seem likely to be binding.  But if we repeat this sort of analysis for suppliers and demanders of both spot and forward pounds, we get four conditions, all of which must hold in order for both spot and forward markets to be used.</a:t>
            </a:r>
          </a:p>
          <a:p>
            <a:r>
              <a:rPr lang="en-US" sz="2400" dirty="0" smtClean="0"/>
              <a:t>These are shown in TABLE 1 of the paper.</a:t>
            </a:r>
            <a:endParaRPr lang="en-US" sz="2400" dirty="0"/>
          </a:p>
        </p:txBody>
      </p:sp>
      <p:sp>
        <p:nvSpPr>
          <p:cNvPr id="4" name="Slide Number Placeholder 3"/>
          <p:cNvSpPr>
            <a:spLocks noGrp="1"/>
          </p:cNvSpPr>
          <p:nvPr>
            <p:ph type="sldNum" sz="quarter" idx="4"/>
          </p:nvPr>
        </p:nvSpPr>
        <p:spPr/>
        <p:txBody>
          <a:bodyPr/>
          <a:lstStyle/>
          <a:p>
            <a:fld id="{AAE7051F-6F99-364B-BFB3-32AB1DA31AE5}" type="slidenum">
              <a:rPr lang="en-US" smtClean="0"/>
              <a:pPr/>
              <a:t>19</a:t>
            </a:fld>
            <a:endParaRPr lang="en-US" dirty="0"/>
          </a:p>
        </p:txBody>
      </p:sp>
    </p:spTree>
    <p:extLst>
      <p:ext uri="{BB962C8B-B14F-4D97-AF65-F5344CB8AC3E}">
        <p14:creationId xmlns:p14="http://schemas.microsoft.com/office/powerpoint/2010/main" val="2498994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56717"/>
            <a:ext cx="7239000" cy="1127166"/>
          </a:xfrm>
        </p:spPr>
        <p:txBody>
          <a:bodyPr/>
          <a:lstStyle/>
          <a:p>
            <a:pPr lvl="0"/>
            <a:r>
              <a:rPr lang="en-US" dirty="0" smtClean="0"/>
              <a:t>The Issue</a:t>
            </a:r>
          </a:p>
        </p:txBody>
      </p:sp>
      <p:sp>
        <p:nvSpPr>
          <p:cNvPr id="3" name="Content Placeholder 2"/>
          <p:cNvSpPr>
            <a:spLocks noGrp="1"/>
          </p:cNvSpPr>
          <p:nvPr>
            <p:ph idx="1"/>
          </p:nvPr>
        </p:nvSpPr>
        <p:spPr>
          <a:xfrm>
            <a:off x="1447800" y="1600200"/>
            <a:ext cx="7239000" cy="4893647"/>
          </a:xfrm>
        </p:spPr>
        <p:txBody>
          <a:bodyPr/>
          <a:lstStyle/>
          <a:p>
            <a:r>
              <a:rPr lang="en-US" sz="2800" dirty="0" smtClean="0"/>
              <a:t>How closely are spot and forward exchange markets tied together?</a:t>
            </a:r>
          </a:p>
          <a:p>
            <a:pPr lvl="1"/>
            <a:r>
              <a:rPr lang="en-US" sz="2400" dirty="0" smtClean="0"/>
              <a:t>The standard answer is based on “covered interest arbitrage” (CIA)</a:t>
            </a:r>
          </a:p>
          <a:p>
            <a:pPr lvl="1"/>
            <a:r>
              <a:rPr lang="en-US" sz="2400" dirty="0" smtClean="0"/>
              <a:t>I argue that, in the presence of small transactions costs, </a:t>
            </a:r>
          </a:p>
          <a:p>
            <a:pPr lvl="2"/>
            <a:r>
              <a:rPr lang="en-US" sz="2000" dirty="0" smtClean="0"/>
              <a:t>Exchange rates will be tied closer together than that form of arbitrage </a:t>
            </a:r>
            <a:r>
              <a:rPr lang="en-US" sz="2000" dirty="0" smtClean="0"/>
              <a:t>can explain</a:t>
            </a:r>
            <a:endParaRPr lang="en-US" sz="2000" dirty="0" smtClean="0"/>
          </a:p>
          <a:p>
            <a:pPr lvl="2"/>
            <a:r>
              <a:rPr lang="en-US" sz="2000" dirty="0" smtClean="0"/>
              <a:t>“One-way arbitrage” (OWA) instead will constrain the rates</a:t>
            </a:r>
          </a:p>
          <a:p>
            <a:pPr lvl="2"/>
            <a:r>
              <a:rPr lang="en-US" sz="2000" dirty="0" smtClean="0"/>
              <a:t>Covered interest arbitrage will never occur</a:t>
            </a:r>
          </a:p>
          <a:p>
            <a:endParaRPr lang="en-US" dirty="0"/>
          </a:p>
        </p:txBody>
      </p:sp>
      <p:sp>
        <p:nvSpPr>
          <p:cNvPr id="4" name="Slide Number Placeholder 3"/>
          <p:cNvSpPr>
            <a:spLocks noGrp="1"/>
          </p:cNvSpPr>
          <p:nvPr>
            <p:ph type="sldNum" sz="quarter" idx="4"/>
          </p:nvPr>
        </p:nvSpPr>
        <p:spPr/>
        <p:txBody>
          <a:bodyPr/>
          <a:lstStyle/>
          <a:p>
            <a:fld id="{AAE7051F-6F99-364B-BFB3-32AB1DA31AE5}" type="slidenum">
              <a:rPr lang="en-US" smtClean="0"/>
              <a:pPr/>
              <a:t>2</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239000" cy="1127166"/>
          </a:xfrm>
        </p:spPr>
        <p:txBody>
          <a:bodyPr/>
          <a:lstStyle/>
          <a:p>
            <a:r>
              <a:rPr lang="en-US" dirty="0" smtClean="0"/>
              <a:t>Implications of OWA</a:t>
            </a:r>
            <a:endParaRPr lang="en-US" dirty="0"/>
          </a:p>
        </p:txBody>
      </p:sp>
      <p:sp>
        <p:nvSpPr>
          <p:cNvPr id="4" name="Slide Number Placeholder 3"/>
          <p:cNvSpPr>
            <a:spLocks noGrp="1"/>
          </p:cNvSpPr>
          <p:nvPr>
            <p:ph type="sldNum" sz="quarter" idx="4"/>
          </p:nvPr>
        </p:nvSpPr>
        <p:spPr/>
        <p:txBody>
          <a:bodyPr/>
          <a:lstStyle/>
          <a:p>
            <a:fld id="{AAE7051F-6F99-364B-BFB3-32AB1DA31AE5}" type="slidenum">
              <a:rPr lang="en-US" smtClean="0"/>
              <a:pPr/>
              <a:t>20</a:t>
            </a:fld>
            <a:endParaRPr lang="en-US" dirty="0"/>
          </a:p>
        </p:txBody>
      </p:sp>
      <p:pic>
        <p:nvPicPr>
          <p:cNvPr id="6" name="Picture 5"/>
          <p:cNvPicPr>
            <a:picLocks noChangeAspect="1"/>
          </p:cNvPicPr>
          <p:nvPr/>
        </p:nvPicPr>
        <p:blipFill>
          <a:blip r:embed="rId2"/>
          <a:stretch>
            <a:fillRect/>
          </a:stretch>
        </p:blipFill>
        <p:spPr>
          <a:xfrm>
            <a:off x="0" y="406400"/>
            <a:ext cx="9144000" cy="6037118"/>
          </a:xfrm>
          <a:prstGeom prst="rect">
            <a:avLst/>
          </a:prstGeom>
        </p:spPr>
      </p:pic>
      <p:sp>
        <p:nvSpPr>
          <p:cNvPr id="7" name="TextBox 6"/>
          <p:cNvSpPr txBox="1"/>
          <p:nvPr/>
        </p:nvSpPr>
        <p:spPr>
          <a:xfrm rot="21040234">
            <a:off x="232055" y="5449437"/>
            <a:ext cx="2667000" cy="1200328"/>
          </a:xfrm>
          <a:prstGeom prst="rect">
            <a:avLst/>
          </a:prstGeom>
          <a:noFill/>
          <a:ln w="38100" cmpd="sng">
            <a:noFill/>
          </a:ln>
        </p:spPr>
        <p:txBody>
          <a:bodyPr wrap="square" rtlCol="0">
            <a:spAutoFit/>
          </a:bodyPr>
          <a:lstStyle/>
          <a:p>
            <a:pPr algn="ctr"/>
            <a:r>
              <a:rPr lang="en-US" sz="2400" dirty="0" smtClean="0">
                <a:solidFill>
                  <a:srgbClr val="FF0000"/>
                </a:solidFill>
              </a:rPr>
              <a:t>NOTE ERROR:  Should have a minus sign</a:t>
            </a:r>
            <a:endParaRPr lang="en-US" sz="2400" baseline="-25000" dirty="0">
              <a:solidFill>
                <a:srgbClr val="FF0000"/>
              </a:solidFill>
            </a:endParaRPr>
          </a:p>
        </p:txBody>
      </p:sp>
      <p:sp>
        <p:nvSpPr>
          <p:cNvPr id="8" name="TextBox 7"/>
          <p:cNvSpPr txBox="1"/>
          <p:nvPr/>
        </p:nvSpPr>
        <p:spPr>
          <a:xfrm>
            <a:off x="3622177" y="5562600"/>
            <a:ext cx="492623" cy="461665"/>
          </a:xfrm>
          <a:prstGeom prst="rect">
            <a:avLst/>
          </a:prstGeom>
          <a:noFill/>
          <a:ln w="38100" cmpd="sng">
            <a:noFill/>
          </a:ln>
        </p:spPr>
        <p:txBody>
          <a:bodyPr wrap="square" rtlCol="0">
            <a:spAutoFit/>
          </a:bodyPr>
          <a:lstStyle/>
          <a:p>
            <a:pPr algn="ctr"/>
            <a:r>
              <a:rPr lang="en-US" sz="2400" dirty="0" smtClean="0">
                <a:solidFill>
                  <a:srgbClr val="FF0000"/>
                </a:solidFill>
              </a:rPr>
              <a:t>−</a:t>
            </a:r>
            <a:endParaRPr lang="en-US" sz="2400" baseline="-25000" dirty="0">
              <a:solidFill>
                <a:srgbClr val="FF0000"/>
              </a:solidFill>
            </a:endParaRPr>
          </a:p>
        </p:txBody>
      </p:sp>
      <p:cxnSp>
        <p:nvCxnSpPr>
          <p:cNvPr id="10" name="Straight Arrow Connector 9"/>
          <p:cNvCxnSpPr/>
          <p:nvPr/>
        </p:nvCxnSpPr>
        <p:spPr>
          <a:xfrm flipV="1">
            <a:off x="2438400" y="5887373"/>
            <a:ext cx="1183777" cy="43722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3789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226211"/>
            <a:ext cx="7543800" cy="1127166"/>
          </a:xfrm>
        </p:spPr>
        <p:txBody>
          <a:bodyPr/>
          <a:lstStyle/>
          <a:p>
            <a:r>
              <a:rPr lang="en-US" sz="2400" dirty="0" smtClean="0"/>
              <a:t>These constrain where demands and supplies are positive, and thus where equilibrium is possible.</a:t>
            </a:r>
            <a:endParaRPr lang="en-US" sz="2400" dirty="0"/>
          </a:p>
        </p:txBody>
      </p:sp>
      <p:sp>
        <p:nvSpPr>
          <p:cNvPr id="4" name="Slide Number Placeholder 3"/>
          <p:cNvSpPr>
            <a:spLocks noGrp="1"/>
          </p:cNvSpPr>
          <p:nvPr>
            <p:ph type="sldNum" sz="quarter" idx="4"/>
          </p:nvPr>
        </p:nvSpPr>
        <p:spPr/>
        <p:txBody>
          <a:bodyPr/>
          <a:lstStyle/>
          <a:p>
            <a:fld id="{AAE7051F-6F99-364B-BFB3-32AB1DA31AE5}" type="slidenum">
              <a:rPr lang="en-US" smtClean="0"/>
              <a:pPr/>
              <a:t>21</a:t>
            </a:fld>
            <a:endParaRPr lang="en-US" dirty="0"/>
          </a:p>
        </p:txBody>
      </p:sp>
      <p:pic>
        <p:nvPicPr>
          <p:cNvPr id="6" name="Picture 5"/>
          <p:cNvPicPr>
            <a:picLocks noChangeAspect="1"/>
          </p:cNvPicPr>
          <p:nvPr/>
        </p:nvPicPr>
        <p:blipFill>
          <a:blip r:embed="rId2"/>
          <a:stretch>
            <a:fillRect/>
          </a:stretch>
        </p:blipFill>
        <p:spPr>
          <a:xfrm>
            <a:off x="1524000" y="406399"/>
            <a:ext cx="7239000" cy="4779385"/>
          </a:xfrm>
          <a:prstGeom prst="rect">
            <a:avLst/>
          </a:prstGeom>
        </p:spPr>
      </p:pic>
      <p:sp>
        <p:nvSpPr>
          <p:cNvPr id="7" name="TextBox 6"/>
          <p:cNvSpPr txBox="1"/>
          <p:nvPr/>
        </p:nvSpPr>
        <p:spPr>
          <a:xfrm>
            <a:off x="4343400" y="4419600"/>
            <a:ext cx="444502" cy="461665"/>
          </a:xfrm>
          <a:prstGeom prst="rect">
            <a:avLst/>
          </a:prstGeom>
          <a:noFill/>
          <a:ln w="38100" cmpd="sng">
            <a:noFill/>
          </a:ln>
        </p:spPr>
        <p:txBody>
          <a:bodyPr wrap="square" rtlCol="0">
            <a:spAutoFit/>
          </a:bodyPr>
          <a:lstStyle/>
          <a:p>
            <a:pPr algn="ctr"/>
            <a:r>
              <a:rPr lang="en-US" sz="2400" dirty="0" smtClean="0"/>
              <a:t>−</a:t>
            </a:r>
            <a:endParaRPr lang="en-US" sz="2400" dirty="0"/>
          </a:p>
        </p:txBody>
      </p:sp>
      <p:sp>
        <p:nvSpPr>
          <p:cNvPr id="8" name="TextBox 7"/>
          <p:cNvSpPr txBox="1"/>
          <p:nvPr/>
        </p:nvSpPr>
        <p:spPr>
          <a:xfrm>
            <a:off x="2057400" y="1676400"/>
            <a:ext cx="2501902" cy="461665"/>
          </a:xfrm>
          <a:prstGeom prst="rect">
            <a:avLst/>
          </a:prstGeom>
          <a:noFill/>
          <a:ln w="38100" cmpd="sng">
            <a:noFill/>
          </a:ln>
        </p:spPr>
        <p:txBody>
          <a:bodyPr wrap="square" rtlCol="0">
            <a:spAutoFit/>
          </a:bodyPr>
          <a:lstStyle/>
          <a:p>
            <a:pPr algn="ctr"/>
            <a:r>
              <a:rPr lang="en-US" sz="2400" dirty="0" smtClean="0"/>
              <a:t>Spot Demand &gt; 0:</a:t>
            </a:r>
            <a:endParaRPr lang="en-US" sz="2400" baseline="-25000" dirty="0"/>
          </a:p>
        </p:txBody>
      </p:sp>
      <p:sp>
        <p:nvSpPr>
          <p:cNvPr id="9" name="TextBox 8"/>
          <p:cNvSpPr txBox="1"/>
          <p:nvPr/>
        </p:nvSpPr>
        <p:spPr>
          <a:xfrm>
            <a:off x="1676396" y="2590800"/>
            <a:ext cx="2971804" cy="461665"/>
          </a:xfrm>
          <a:prstGeom prst="rect">
            <a:avLst/>
          </a:prstGeom>
          <a:noFill/>
          <a:ln w="38100" cmpd="sng">
            <a:noFill/>
          </a:ln>
        </p:spPr>
        <p:txBody>
          <a:bodyPr wrap="square" rtlCol="0">
            <a:spAutoFit/>
          </a:bodyPr>
          <a:lstStyle/>
          <a:p>
            <a:pPr algn="ctr"/>
            <a:r>
              <a:rPr lang="en-US" sz="2400" dirty="0" smtClean="0"/>
              <a:t>Future Demand &gt; 0:</a:t>
            </a:r>
            <a:endParaRPr lang="en-US" sz="2400" baseline="-25000" dirty="0"/>
          </a:p>
        </p:txBody>
      </p:sp>
      <p:sp>
        <p:nvSpPr>
          <p:cNvPr id="10" name="TextBox 9"/>
          <p:cNvSpPr txBox="1"/>
          <p:nvPr/>
        </p:nvSpPr>
        <p:spPr>
          <a:xfrm>
            <a:off x="1904996" y="3505200"/>
            <a:ext cx="2971804" cy="461665"/>
          </a:xfrm>
          <a:prstGeom prst="rect">
            <a:avLst/>
          </a:prstGeom>
          <a:noFill/>
          <a:ln w="38100" cmpd="sng">
            <a:noFill/>
          </a:ln>
        </p:spPr>
        <p:txBody>
          <a:bodyPr wrap="square" rtlCol="0">
            <a:spAutoFit/>
          </a:bodyPr>
          <a:lstStyle/>
          <a:p>
            <a:pPr algn="ctr"/>
            <a:r>
              <a:rPr lang="en-US" sz="2400" dirty="0" smtClean="0"/>
              <a:t>Spot Supply &gt; 0:</a:t>
            </a:r>
            <a:endParaRPr lang="en-US" sz="2400" baseline="-25000" dirty="0"/>
          </a:p>
        </p:txBody>
      </p:sp>
      <p:sp>
        <p:nvSpPr>
          <p:cNvPr id="11" name="TextBox 10"/>
          <p:cNvSpPr txBox="1"/>
          <p:nvPr/>
        </p:nvSpPr>
        <p:spPr>
          <a:xfrm>
            <a:off x="1752600" y="4419600"/>
            <a:ext cx="2971804" cy="461665"/>
          </a:xfrm>
          <a:prstGeom prst="rect">
            <a:avLst/>
          </a:prstGeom>
          <a:noFill/>
          <a:ln w="38100" cmpd="sng">
            <a:noFill/>
          </a:ln>
        </p:spPr>
        <p:txBody>
          <a:bodyPr wrap="square" rtlCol="0">
            <a:spAutoFit/>
          </a:bodyPr>
          <a:lstStyle/>
          <a:p>
            <a:pPr algn="ctr"/>
            <a:r>
              <a:rPr lang="en-US" sz="2400" dirty="0" smtClean="0"/>
              <a:t>Future Supply &gt; 0:</a:t>
            </a:r>
            <a:endParaRPr lang="en-US" sz="2400" baseline="-25000" dirty="0"/>
          </a:p>
        </p:txBody>
      </p:sp>
    </p:spTree>
    <p:extLst>
      <p:ext uri="{BB962C8B-B14F-4D97-AF65-F5344CB8AC3E}">
        <p14:creationId xmlns:p14="http://schemas.microsoft.com/office/powerpoint/2010/main" val="3805269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gular Pentagon 47"/>
          <p:cNvSpPr/>
          <p:nvPr/>
        </p:nvSpPr>
        <p:spPr>
          <a:xfrm>
            <a:off x="1930406" y="1369822"/>
            <a:ext cx="6307661" cy="5198533"/>
          </a:xfrm>
          <a:custGeom>
            <a:avLst/>
            <a:gdLst>
              <a:gd name="connsiteX0" fmla="*/ 6 w 5638800"/>
              <a:gd name="connsiteY0" fmla="*/ 1382522 h 3619500"/>
              <a:gd name="connsiteX1" fmla="*/ 2819400 w 5638800"/>
              <a:gd name="connsiteY1" fmla="*/ 0 h 3619500"/>
              <a:gd name="connsiteX2" fmla="*/ 5638794 w 5638800"/>
              <a:gd name="connsiteY2" fmla="*/ 1382522 h 3619500"/>
              <a:gd name="connsiteX3" fmla="*/ 4561881 w 5638800"/>
              <a:gd name="connsiteY3" fmla="*/ 3619491 h 3619500"/>
              <a:gd name="connsiteX4" fmla="*/ 1076919 w 5638800"/>
              <a:gd name="connsiteY4" fmla="*/ 3619491 h 3619500"/>
              <a:gd name="connsiteX5" fmla="*/ 6 w 5638800"/>
              <a:gd name="connsiteY5" fmla="*/ 1382522 h 3619500"/>
              <a:gd name="connsiteX0" fmla="*/ 0 w 5689588"/>
              <a:gd name="connsiteY0" fmla="*/ 0 h 4573769"/>
              <a:gd name="connsiteX1" fmla="*/ 2870194 w 5689588"/>
              <a:gd name="connsiteY1" fmla="*/ 954278 h 4573769"/>
              <a:gd name="connsiteX2" fmla="*/ 5689588 w 5689588"/>
              <a:gd name="connsiteY2" fmla="*/ 2336800 h 4573769"/>
              <a:gd name="connsiteX3" fmla="*/ 4612675 w 5689588"/>
              <a:gd name="connsiteY3" fmla="*/ 4573769 h 4573769"/>
              <a:gd name="connsiteX4" fmla="*/ 1127713 w 5689588"/>
              <a:gd name="connsiteY4" fmla="*/ 4573769 h 4573769"/>
              <a:gd name="connsiteX5" fmla="*/ 0 w 5689588"/>
              <a:gd name="connsiteY5" fmla="*/ 0 h 4573769"/>
              <a:gd name="connsiteX0" fmla="*/ 0 w 5689588"/>
              <a:gd name="connsiteY0" fmla="*/ 0 h 4573769"/>
              <a:gd name="connsiteX1" fmla="*/ 2870194 w 5689588"/>
              <a:gd name="connsiteY1" fmla="*/ 954278 h 4573769"/>
              <a:gd name="connsiteX2" fmla="*/ 5689588 w 5689588"/>
              <a:gd name="connsiteY2" fmla="*/ 2336800 h 4573769"/>
              <a:gd name="connsiteX3" fmla="*/ 4612675 w 5689588"/>
              <a:gd name="connsiteY3" fmla="*/ 4573769 h 4573769"/>
              <a:gd name="connsiteX4" fmla="*/ 27047 w 5689588"/>
              <a:gd name="connsiteY4" fmla="*/ 916169 h 4573769"/>
              <a:gd name="connsiteX5" fmla="*/ 0 w 5689588"/>
              <a:gd name="connsiteY5" fmla="*/ 0 h 4573769"/>
              <a:gd name="connsiteX0" fmla="*/ 0 w 5689588"/>
              <a:gd name="connsiteY0" fmla="*/ 0 h 5166436"/>
              <a:gd name="connsiteX1" fmla="*/ 2870194 w 5689588"/>
              <a:gd name="connsiteY1" fmla="*/ 954278 h 5166436"/>
              <a:gd name="connsiteX2" fmla="*/ 5689588 w 5689588"/>
              <a:gd name="connsiteY2" fmla="*/ 2336800 h 5166436"/>
              <a:gd name="connsiteX3" fmla="*/ 4341742 w 5689588"/>
              <a:gd name="connsiteY3" fmla="*/ 5166436 h 5166436"/>
              <a:gd name="connsiteX4" fmla="*/ 27047 w 5689588"/>
              <a:gd name="connsiteY4" fmla="*/ 916169 h 5166436"/>
              <a:gd name="connsiteX5" fmla="*/ 0 w 5689588"/>
              <a:gd name="connsiteY5" fmla="*/ 0 h 5166436"/>
              <a:gd name="connsiteX0" fmla="*/ 0 w 6299188"/>
              <a:gd name="connsiteY0" fmla="*/ 0 h 5198533"/>
              <a:gd name="connsiteX1" fmla="*/ 2870194 w 6299188"/>
              <a:gd name="connsiteY1" fmla="*/ 954278 h 5198533"/>
              <a:gd name="connsiteX2" fmla="*/ 6299188 w 6299188"/>
              <a:gd name="connsiteY2" fmla="*/ 5198533 h 5198533"/>
              <a:gd name="connsiteX3" fmla="*/ 4341742 w 6299188"/>
              <a:gd name="connsiteY3" fmla="*/ 5166436 h 5198533"/>
              <a:gd name="connsiteX4" fmla="*/ 27047 w 6299188"/>
              <a:gd name="connsiteY4" fmla="*/ 916169 h 5198533"/>
              <a:gd name="connsiteX5" fmla="*/ 0 w 6299188"/>
              <a:gd name="connsiteY5" fmla="*/ 0 h 5198533"/>
              <a:gd name="connsiteX0" fmla="*/ 0 w 6307661"/>
              <a:gd name="connsiteY0" fmla="*/ 0 h 5198533"/>
              <a:gd name="connsiteX1" fmla="*/ 6307661 w 6307661"/>
              <a:gd name="connsiteY1" fmla="*/ 6011 h 5198533"/>
              <a:gd name="connsiteX2" fmla="*/ 6299188 w 6307661"/>
              <a:gd name="connsiteY2" fmla="*/ 5198533 h 5198533"/>
              <a:gd name="connsiteX3" fmla="*/ 4341742 w 6307661"/>
              <a:gd name="connsiteY3" fmla="*/ 5166436 h 5198533"/>
              <a:gd name="connsiteX4" fmla="*/ 27047 w 6307661"/>
              <a:gd name="connsiteY4" fmla="*/ 916169 h 5198533"/>
              <a:gd name="connsiteX5" fmla="*/ 0 w 6307661"/>
              <a:gd name="connsiteY5" fmla="*/ 0 h 519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7661" h="5198533">
                <a:moveTo>
                  <a:pt x="0" y="0"/>
                </a:moveTo>
                <a:lnTo>
                  <a:pt x="6307661" y="6011"/>
                </a:lnTo>
                <a:cubicBezTo>
                  <a:pt x="6304837" y="1736852"/>
                  <a:pt x="6302012" y="3467692"/>
                  <a:pt x="6299188" y="5198533"/>
                </a:cubicBezTo>
                <a:lnTo>
                  <a:pt x="4341742" y="5166436"/>
                </a:lnTo>
                <a:lnTo>
                  <a:pt x="27047" y="916169"/>
                </a:lnTo>
                <a:lnTo>
                  <a:pt x="0" y="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AAE7051F-6F99-364B-BFB3-32AB1DA31AE5}" type="slidenum">
              <a:rPr lang="en-US" smtClean="0"/>
              <a:pPr/>
              <a:t>22</a:t>
            </a:fld>
            <a:endParaRPr lang="en-US" dirty="0"/>
          </a:p>
        </p:txBody>
      </p:sp>
      <p:cxnSp>
        <p:nvCxnSpPr>
          <p:cNvPr id="6" name="Straight Connector 5"/>
          <p:cNvCxnSpPr/>
          <p:nvPr/>
        </p:nvCxnSpPr>
        <p:spPr>
          <a:xfrm>
            <a:off x="1371600" y="4114800"/>
            <a:ext cx="73152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029200" y="1676400"/>
            <a:ext cx="0" cy="48768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876800" y="28956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876800" y="53340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a:off x="6093883" y="4111625"/>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a:off x="3657600" y="4114799"/>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33" name="Object 32"/>
          <p:cNvGraphicFramePr>
            <a:graphicFrameLocks noChangeAspect="1"/>
          </p:cNvGraphicFramePr>
          <p:nvPr>
            <p:extLst>
              <p:ext uri="{D42A27DB-BD31-4B8C-83A1-F6EECF244321}">
                <p14:modId xmlns:p14="http://schemas.microsoft.com/office/powerpoint/2010/main" val="1040991230"/>
              </p:ext>
            </p:extLst>
          </p:nvPr>
        </p:nvGraphicFramePr>
        <p:xfrm>
          <a:off x="5054600" y="1524000"/>
          <a:ext cx="838200" cy="800100"/>
        </p:xfrm>
        <a:graphic>
          <a:graphicData uri="http://schemas.openxmlformats.org/presentationml/2006/ole">
            <mc:AlternateContent xmlns:mc="http://schemas.openxmlformats.org/markup-compatibility/2006">
              <mc:Choice xmlns:v="urn:schemas-microsoft-com:vml" Requires="v">
                <p:oleObj spid="_x0000_s9276" name="Equation" r:id="rId3" imgW="838200" imgH="800100" progId="Equation.3">
                  <p:embed/>
                </p:oleObj>
              </mc:Choice>
              <mc:Fallback>
                <p:oleObj name="Equation" r:id="rId3" imgW="838200" imgH="800100" progId="Equation.3">
                  <p:embed/>
                  <p:pic>
                    <p:nvPicPr>
                      <p:cNvPr id="0" name=""/>
                      <p:cNvPicPr/>
                      <p:nvPr/>
                    </p:nvPicPr>
                    <p:blipFill>
                      <a:blip r:embed="rId4"/>
                      <a:stretch>
                        <a:fillRect/>
                      </a:stretch>
                    </p:blipFill>
                    <p:spPr>
                      <a:xfrm>
                        <a:off x="5054600" y="1524000"/>
                        <a:ext cx="838200" cy="8001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477570310"/>
              </p:ext>
            </p:extLst>
          </p:nvPr>
        </p:nvGraphicFramePr>
        <p:xfrm>
          <a:off x="8191500" y="4083049"/>
          <a:ext cx="952500" cy="368300"/>
        </p:xfrm>
        <a:graphic>
          <a:graphicData uri="http://schemas.openxmlformats.org/presentationml/2006/ole">
            <mc:AlternateContent xmlns:mc="http://schemas.openxmlformats.org/markup-compatibility/2006">
              <mc:Choice xmlns:v="urn:schemas-microsoft-com:vml" Requires="v">
                <p:oleObj spid="_x0000_s9277" name="Equation" r:id="rId5" imgW="952500" imgH="368300" progId="Equation.3">
                  <p:embed/>
                </p:oleObj>
              </mc:Choice>
              <mc:Fallback>
                <p:oleObj name="Equation" r:id="rId5" imgW="952500" imgH="368300" progId="Equation.3">
                  <p:embed/>
                  <p:pic>
                    <p:nvPicPr>
                      <p:cNvPr id="0" name=""/>
                      <p:cNvPicPr/>
                      <p:nvPr/>
                    </p:nvPicPr>
                    <p:blipFill>
                      <a:blip r:embed="rId6"/>
                      <a:stretch>
                        <a:fillRect/>
                      </a:stretch>
                    </p:blipFill>
                    <p:spPr>
                      <a:xfrm>
                        <a:off x="8191500" y="4083049"/>
                        <a:ext cx="952500" cy="368300"/>
                      </a:xfrm>
                      <a:prstGeom prst="rect">
                        <a:avLst/>
                      </a:prstGeom>
                    </p:spPr>
                  </p:pic>
                </p:oleObj>
              </mc:Fallback>
            </mc:AlternateContent>
          </a:graphicData>
        </a:graphic>
      </p:graphicFrame>
      <p:sp>
        <p:nvSpPr>
          <p:cNvPr id="35" name="TextBox 34"/>
          <p:cNvSpPr txBox="1"/>
          <p:nvPr/>
        </p:nvSpPr>
        <p:spPr>
          <a:xfrm>
            <a:off x="1405467" y="685800"/>
            <a:ext cx="2501902" cy="461665"/>
          </a:xfrm>
          <a:prstGeom prst="rect">
            <a:avLst/>
          </a:prstGeom>
          <a:noFill/>
          <a:ln w="38100" cmpd="sng">
            <a:noFill/>
          </a:ln>
        </p:spPr>
        <p:txBody>
          <a:bodyPr wrap="square" rtlCol="0">
            <a:spAutoFit/>
          </a:bodyPr>
          <a:lstStyle/>
          <a:p>
            <a:pPr algn="ctr"/>
            <a:r>
              <a:rPr lang="en-US" sz="2400" dirty="0" smtClean="0"/>
              <a:t>Spot Demand &gt; 0:</a:t>
            </a:r>
            <a:endParaRPr lang="en-US" sz="2400" baseline="-25000" dirty="0"/>
          </a:p>
        </p:txBody>
      </p:sp>
      <p:graphicFrame>
        <p:nvGraphicFramePr>
          <p:cNvPr id="36" name="Object 35"/>
          <p:cNvGraphicFramePr>
            <a:graphicFrameLocks noChangeAspect="1"/>
          </p:cNvGraphicFramePr>
          <p:nvPr>
            <p:extLst>
              <p:ext uri="{D42A27DB-BD31-4B8C-83A1-F6EECF244321}">
                <p14:modId xmlns:p14="http://schemas.microsoft.com/office/powerpoint/2010/main" val="2503461342"/>
              </p:ext>
            </p:extLst>
          </p:nvPr>
        </p:nvGraphicFramePr>
        <p:xfrm>
          <a:off x="4008969" y="533400"/>
          <a:ext cx="3263900" cy="800100"/>
        </p:xfrm>
        <a:graphic>
          <a:graphicData uri="http://schemas.openxmlformats.org/presentationml/2006/ole">
            <mc:AlternateContent xmlns:mc="http://schemas.openxmlformats.org/markup-compatibility/2006">
              <mc:Choice xmlns:v="urn:schemas-microsoft-com:vml" Requires="v">
                <p:oleObj spid="_x0000_s9278" name="Equation" r:id="rId7" imgW="3263900" imgH="800100" progId="Equation.3">
                  <p:embed/>
                </p:oleObj>
              </mc:Choice>
              <mc:Fallback>
                <p:oleObj name="Equation" r:id="rId7" imgW="3263900" imgH="800100" progId="Equation.3">
                  <p:embed/>
                  <p:pic>
                    <p:nvPicPr>
                      <p:cNvPr id="0" name=""/>
                      <p:cNvPicPr/>
                      <p:nvPr/>
                    </p:nvPicPr>
                    <p:blipFill>
                      <a:blip r:embed="rId8"/>
                      <a:stretch>
                        <a:fillRect/>
                      </a:stretch>
                    </p:blipFill>
                    <p:spPr>
                      <a:xfrm>
                        <a:off x="4008969" y="533400"/>
                        <a:ext cx="3263900" cy="800100"/>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961903870"/>
              </p:ext>
            </p:extLst>
          </p:nvPr>
        </p:nvGraphicFramePr>
        <p:xfrm>
          <a:off x="5834063" y="4254500"/>
          <a:ext cx="825500" cy="330200"/>
        </p:xfrm>
        <a:graphic>
          <a:graphicData uri="http://schemas.openxmlformats.org/presentationml/2006/ole">
            <mc:AlternateContent xmlns:mc="http://schemas.openxmlformats.org/markup-compatibility/2006">
              <mc:Choice xmlns:v="urn:schemas-microsoft-com:vml" Requires="v">
                <p:oleObj spid="_x0000_s9279" name="Equation" r:id="rId9" imgW="825500" imgH="330200" progId="Equation.3">
                  <p:embed/>
                </p:oleObj>
              </mc:Choice>
              <mc:Fallback>
                <p:oleObj name="Equation" r:id="rId9" imgW="825500" imgH="330200" progId="Equation.3">
                  <p:embed/>
                  <p:pic>
                    <p:nvPicPr>
                      <p:cNvPr id="0" name=""/>
                      <p:cNvPicPr/>
                      <p:nvPr/>
                    </p:nvPicPr>
                    <p:blipFill>
                      <a:blip r:embed="rId10"/>
                      <a:stretch>
                        <a:fillRect/>
                      </a:stretch>
                    </p:blipFill>
                    <p:spPr>
                      <a:xfrm>
                        <a:off x="5834063" y="4254500"/>
                        <a:ext cx="825500" cy="33020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879202433"/>
              </p:ext>
            </p:extLst>
          </p:nvPr>
        </p:nvGraphicFramePr>
        <p:xfrm>
          <a:off x="4072996" y="2730500"/>
          <a:ext cx="825500" cy="330200"/>
        </p:xfrm>
        <a:graphic>
          <a:graphicData uri="http://schemas.openxmlformats.org/presentationml/2006/ole">
            <mc:AlternateContent xmlns:mc="http://schemas.openxmlformats.org/markup-compatibility/2006">
              <mc:Choice xmlns:v="urn:schemas-microsoft-com:vml" Requires="v">
                <p:oleObj spid="_x0000_s9280" name="Equation" r:id="rId11" imgW="825500" imgH="330200" progId="Equation.3">
                  <p:embed/>
                </p:oleObj>
              </mc:Choice>
              <mc:Fallback>
                <p:oleObj name="Equation" r:id="rId11" imgW="825500" imgH="330200" progId="Equation.3">
                  <p:embed/>
                  <p:pic>
                    <p:nvPicPr>
                      <p:cNvPr id="0" name=""/>
                      <p:cNvPicPr/>
                      <p:nvPr/>
                    </p:nvPicPr>
                    <p:blipFill>
                      <a:blip r:embed="rId10"/>
                      <a:stretch>
                        <a:fillRect/>
                      </a:stretch>
                    </p:blipFill>
                    <p:spPr>
                      <a:xfrm>
                        <a:off x="4072996" y="2730500"/>
                        <a:ext cx="825500" cy="330200"/>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2260156874"/>
              </p:ext>
            </p:extLst>
          </p:nvPr>
        </p:nvGraphicFramePr>
        <p:xfrm>
          <a:off x="3314700" y="4254500"/>
          <a:ext cx="990600" cy="330200"/>
        </p:xfrm>
        <a:graphic>
          <a:graphicData uri="http://schemas.openxmlformats.org/presentationml/2006/ole">
            <mc:AlternateContent xmlns:mc="http://schemas.openxmlformats.org/markup-compatibility/2006">
              <mc:Choice xmlns:v="urn:schemas-microsoft-com:vml" Requires="v">
                <p:oleObj spid="_x0000_s9281" name="Equation" r:id="rId12" imgW="990600" imgH="330200" progId="Equation.3">
                  <p:embed/>
                </p:oleObj>
              </mc:Choice>
              <mc:Fallback>
                <p:oleObj name="Equation" r:id="rId12" imgW="990600" imgH="330200" progId="Equation.3">
                  <p:embed/>
                  <p:pic>
                    <p:nvPicPr>
                      <p:cNvPr id="0" name=""/>
                      <p:cNvPicPr/>
                      <p:nvPr/>
                    </p:nvPicPr>
                    <p:blipFill>
                      <a:blip r:embed="rId13"/>
                      <a:stretch>
                        <a:fillRect/>
                      </a:stretch>
                    </p:blipFill>
                    <p:spPr>
                      <a:xfrm>
                        <a:off x="3314700" y="4254500"/>
                        <a:ext cx="990600" cy="330200"/>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247944239"/>
              </p:ext>
            </p:extLst>
          </p:nvPr>
        </p:nvGraphicFramePr>
        <p:xfrm>
          <a:off x="3962400" y="5168900"/>
          <a:ext cx="990600" cy="330200"/>
        </p:xfrm>
        <a:graphic>
          <a:graphicData uri="http://schemas.openxmlformats.org/presentationml/2006/ole">
            <mc:AlternateContent xmlns:mc="http://schemas.openxmlformats.org/markup-compatibility/2006">
              <mc:Choice xmlns:v="urn:schemas-microsoft-com:vml" Requires="v">
                <p:oleObj spid="_x0000_s9282" name="Equation" r:id="rId14" imgW="990600" imgH="330200" progId="Equation.3">
                  <p:embed/>
                </p:oleObj>
              </mc:Choice>
              <mc:Fallback>
                <p:oleObj name="Equation" r:id="rId14" imgW="990600" imgH="330200" progId="Equation.3">
                  <p:embed/>
                  <p:pic>
                    <p:nvPicPr>
                      <p:cNvPr id="0" name=""/>
                      <p:cNvPicPr/>
                      <p:nvPr/>
                    </p:nvPicPr>
                    <p:blipFill>
                      <a:blip r:embed="rId13"/>
                      <a:stretch>
                        <a:fillRect/>
                      </a:stretch>
                    </p:blipFill>
                    <p:spPr>
                      <a:xfrm>
                        <a:off x="3962400" y="5168900"/>
                        <a:ext cx="990600" cy="330200"/>
                      </a:xfrm>
                      <a:prstGeom prst="rect">
                        <a:avLst/>
                      </a:prstGeom>
                    </p:spPr>
                  </p:pic>
                </p:oleObj>
              </mc:Fallback>
            </mc:AlternateContent>
          </a:graphicData>
        </a:graphic>
      </p:graphicFrame>
      <p:cxnSp>
        <p:nvCxnSpPr>
          <p:cNvPr id="42" name="Straight Connector 41"/>
          <p:cNvCxnSpPr/>
          <p:nvPr/>
        </p:nvCxnSpPr>
        <p:spPr>
          <a:xfrm>
            <a:off x="1981200" y="2324100"/>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rot="2661949">
            <a:off x="1709754" y="2691835"/>
            <a:ext cx="2501902" cy="461665"/>
          </a:xfrm>
          <a:prstGeom prst="rect">
            <a:avLst/>
          </a:prstGeom>
          <a:noFill/>
          <a:ln w="38100" cmpd="sng">
            <a:noFill/>
          </a:ln>
        </p:spPr>
        <p:txBody>
          <a:bodyPr wrap="square" rtlCol="0">
            <a:spAutoFit/>
          </a:bodyPr>
          <a:lstStyle/>
          <a:p>
            <a:pPr algn="ctr"/>
            <a:r>
              <a:rPr lang="en-US" sz="2400" dirty="0" smtClean="0"/>
              <a:t>Spot Demand &gt; 0:</a:t>
            </a:r>
            <a:endParaRPr lang="en-US" sz="2400" baseline="-25000" dirty="0"/>
          </a:p>
        </p:txBody>
      </p:sp>
    </p:spTree>
    <p:extLst>
      <p:ext uri="{BB962C8B-B14F-4D97-AF65-F5344CB8AC3E}">
        <p14:creationId xmlns:p14="http://schemas.microsoft.com/office/powerpoint/2010/main" val="1251787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gular Pentagon 47"/>
          <p:cNvSpPr/>
          <p:nvPr/>
        </p:nvSpPr>
        <p:spPr>
          <a:xfrm rot="10800000">
            <a:off x="1488022" y="1354667"/>
            <a:ext cx="6307661" cy="5198533"/>
          </a:xfrm>
          <a:custGeom>
            <a:avLst/>
            <a:gdLst>
              <a:gd name="connsiteX0" fmla="*/ 6 w 5638800"/>
              <a:gd name="connsiteY0" fmla="*/ 1382522 h 3619500"/>
              <a:gd name="connsiteX1" fmla="*/ 2819400 w 5638800"/>
              <a:gd name="connsiteY1" fmla="*/ 0 h 3619500"/>
              <a:gd name="connsiteX2" fmla="*/ 5638794 w 5638800"/>
              <a:gd name="connsiteY2" fmla="*/ 1382522 h 3619500"/>
              <a:gd name="connsiteX3" fmla="*/ 4561881 w 5638800"/>
              <a:gd name="connsiteY3" fmla="*/ 3619491 h 3619500"/>
              <a:gd name="connsiteX4" fmla="*/ 1076919 w 5638800"/>
              <a:gd name="connsiteY4" fmla="*/ 3619491 h 3619500"/>
              <a:gd name="connsiteX5" fmla="*/ 6 w 5638800"/>
              <a:gd name="connsiteY5" fmla="*/ 1382522 h 3619500"/>
              <a:gd name="connsiteX0" fmla="*/ 0 w 5689588"/>
              <a:gd name="connsiteY0" fmla="*/ 0 h 4573769"/>
              <a:gd name="connsiteX1" fmla="*/ 2870194 w 5689588"/>
              <a:gd name="connsiteY1" fmla="*/ 954278 h 4573769"/>
              <a:gd name="connsiteX2" fmla="*/ 5689588 w 5689588"/>
              <a:gd name="connsiteY2" fmla="*/ 2336800 h 4573769"/>
              <a:gd name="connsiteX3" fmla="*/ 4612675 w 5689588"/>
              <a:gd name="connsiteY3" fmla="*/ 4573769 h 4573769"/>
              <a:gd name="connsiteX4" fmla="*/ 1127713 w 5689588"/>
              <a:gd name="connsiteY4" fmla="*/ 4573769 h 4573769"/>
              <a:gd name="connsiteX5" fmla="*/ 0 w 5689588"/>
              <a:gd name="connsiteY5" fmla="*/ 0 h 4573769"/>
              <a:gd name="connsiteX0" fmla="*/ 0 w 5689588"/>
              <a:gd name="connsiteY0" fmla="*/ 0 h 4573769"/>
              <a:gd name="connsiteX1" fmla="*/ 2870194 w 5689588"/>
              <a:gd name="connsiteY1" fmla="*/ 954278 h 4573769"/>
              <a:gd name="connsiteX2" fmla="*/ 5689588 w 5689588"/>
              <a:gd name="connsiteY2" fmla="*/ 2336800 h 4573769"/>
              <a:gd name="connsiteX3" fmla="*/ 4612675 w 5689588"/>
              <a:gd name="connsiteY3" fmla="*/ 4573769 h 4573769"/>
              <a:gd name="connsiteX4" fmla="*/ 27047 w 5689588"/>
              <a:gd name="connsiteY4" fmla="*/ 916169 h 4573769"/>
              <a:gd name="connsiteX5" fmla="*/ 0 w 5689588"/>
              <a:gd name="connsiteY5" fmla="*/ 0 h 4573769"/>
              <a:gd name="connsiteX0" fmla="*/ 0 w 5689588"/>
              <a:gd name="connsiteY0" fmla="*/ 0 h 5166436"/>
              <a:gd name="connsiteX1" fmla="*/ 2870194 w 5689588"/>
              <a:gd name="connsiteY1" fmla="*/ 954278 h 5166436"/>
              <a:gd name="connsiteX2" fmla="*/ 5689588 w 5689588"/>
              <a:gd name="connsiteY2" fmla="*/ 2336800 h 5166436"/>
              <a:gd name="connsiteX3" fmla="*/ 4341742 w 5689588"/>
              <a:gd name="connsiteY3" fmla="*/ 5166436 h 5166436"/>
              <a:gd name="connsiteX4" fmla="*/ 27047 w 5689588"/>
              <a:gd name="connsiteY4" fmla="*/ 916169 h 5166436"/>
              <a:gd name="connsiteX5" fmla="*/ 0 w 5689588"/>
              <a:gd name="connsiteY5" fmla="*/ 0 h 5166436"/>
              <a:gd name="connsiteX0" fmla="*/ 0 w 6299188"/>
              <a:gd name="connsiteY0" fmla="*/ 0 h 5198533"/>
              <a:gd name="connsiteX1" fmla="*/ 2870194 w 6299188"/>
              <a:gd name="connsiteY1" fmla="*/ 954278 h 5198533"/>
              <a:gd name="connsiteX2" fmla="*/ 6299188 w 6299188"/>
              <a:gd name="connsiteY2" fmla="*/ 5198533 h 5198533"/>
              <a:gd name="connsiteX3" fmla="*/ 4341742 w 6299188"/>
              <a:gd name="connsiteY3" fmla="*/ 5166436 h 5198533"/>
              <a:gd name="connsiteX4" fmla="*/ 27047 w 6299188"/>
              <a:gd name="connsiteY4" fmla="*/ 916169 h 5198533"/>
              <a:gd name="connsiteX5" fmla="*/ 0 w 6299188"/>
              <a:gd name="connsiteY5" fmla="*/ 0 h 5198533"/>
              <a:gd name="connsiteX0" fmla="*/ 0 w 6307661"/>
              <a:gd name="connsiteY0" fmla="*/ 0 h 5198533"/>
              <a:gd name="connsiteX1" fmla="*/ 6307661 w 6307661"/>
              <a:gd name="connsiteY1" fmla="*/ 6011 h 5198533"/>
              <a:gd name="connsiteX2" fmla="*/ 6299188 w 6307661"/>
              <a:gd name="connsiteY2" fmla="*/ 5198533 h 5198533"/>
              <a:gd name="connsiteX3" fmla="*/ 4341742 w 6307661"/>
              <a:gd name="connsiteY3" fmla="*/ 5166436 h 5198533"/>
              <a:gd name="connsiteX4" fmla="*/ 27047 w 6307661"/>
              <a:gd name="connsiteY4" fmla="*/ 916169 h 5198533"/>
              <a:gd name="connsiteX5" fmla="*/ 0 w 6307661"/>
              <a:gd name="connsiteY5" fmla="*/ 0 h 519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7661" h="5198533">
                <a:moveTo>
                  <a:pt x="0" y="0"/>
                </a:moveTo>
                <a:lnTo>
                  <a:pt x="6307661" y="6011"/>
                </a:lnTo>
                <a:cubicBezTo>
                  <a:pt x="6304837" y="1736852"/>
                  <a:pt x="6302012" y="3467692"/>
                  <a:pt x="6299188" y="5198533"/>
                </a:cubicBezTo>
                <a:lnTo>
                  <a:pt x="4341742" y="5166436"/>
                </a:lnTo>
                <a:lnTo>
                  <a:pt x="27047" y="916169"/>
                </a:lnTo>
                <a:lnTo>
                  <a:pt x="0" y="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AAE7051F-6F99-364B-BFB3-32AB1DA31AE5}" type="slidenum">
              <a:rPr lang="en-US" smtClean="0"/>
              <a:pPr/>
              <a:t>23</a:t>
            </a:fld>
            <a:endParaRPr lang="en-US" dirty="0"/>
          </a:p>
        </p:txBody>
      </p:sp>
      <p:cxnSp>
        <p:nvCxnSpPr>
          <p:cNvPr id="6" name="Straight Connector 5"/>
          <p:cNvCxnSpPr/>
          <p:nvPr/>
        </p:nvCxnSpPr>
        <p:spPr>
          <a:xfrm>
            <a:off x="1371600" y="4114800"/>
            <a:ext cx="73152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029200" y="1676400"/>
            <a:ext cx="0" cy="48768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876800" y="28956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876800" y="53340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a:off x="6093883" y="4111625"/>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a:off x="3657600" y="4114799"/>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33" name="Object 32"/>
          <p:cNvGraphicFramePr>
            <a:graphicFrameLocks noChangeAspect="1"/>
          </p:cNvGraphicFramePr>
          <p:nvPr>
            <p:extLst>
              <p:ext uri="{D42A27DB-BD31-4B8C-83A1-F6EECF244321}">
                <p14:modId xmlns:p14="http://schemas.microsoft.com/office/powerpoint/2010/main" val="3363511111"/>
              </p:ext>
            </p:extLst>
          </p:nvPr>
        </p:nvGraphicFramePr>
        <p:xfrm>
          <a:off x="5054600" y="1524000"/>
          <a:ext cx="838200" cy="800100"/>
        </p:xfrm>
        <a:graphic>
          <a:graphicData uri="http://schemas.openxmlformats.org/presentationml/2006/ole">
            <mc:AlternateContent xmlns:mc="http://schemas.openxmlformats.org/markup-compatibility/2006">
              <mc:Choice xmlns:v="urn:schemas-microsoft-com:vml" Requires="v">
                <p:oleObj spid="_x0000_s10291" name="Equation" r:id="rId3" imgW="838200" imgH="800100" progId="Equation.3">
                  <p:embed/>
                </p:oleObj>
              </mc:Choice>
              <mc:Fallback>
                <p:oleObj name="Equation" r:id="rId3" imgW="838200" imgH="800100" progId="Equation.3">
                  <p:embed/>
                  <p:pic>
                    <p:nvPicPr>
                      <p:cNvPr id="0" name=""/>
                      <p:cNvPicPr/>
                      <p:nvPr/>
                    </p:nvPicPr>
                    <p:blipFill>
                      <a:blip r:embed="rId4"/>
                      <a:stretch>
                        <a:fillRect/>
                      </a:stretch>
                    </p:blipFill>
                    <p:spPr>
                      <a:xfrm>
                        <a:off x="5054600" y="1524000"/>
                        <a:ext cx="838200" cy="8001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660805954"/>
              </p:ext>
            </p:extLst>
          </p:nvPr>
        </p:nvGraphicFramePr>
        <p:xfrm>
          <a:off x="8191500" y="4083049"/>
          <a:ext cx="952500" cy="368300"/>
        </p:xfrm>
        <a:graphic>
          <a:graphicData uri="http://schemas.openxmlformats.org/presentationml/2006/ole">
            <mc:AlternateContent xmlns:mc="http://schemas.openxmlformats.org/markup-compatibility/2006">
              <mc:Choice xmlns:v="urn:schemas-microsoft-com:vml" Requires="v">
                <p:oleObj spid="_x0000_s10292" name="Equation" r:id="rId5" imgW="952500" imgH="368300" progId="Equation.3">
                  <p:embed/>
                </p:oleObj>
              </mc:Choice>
              <mc:Fallback>
                <p:oleObj name="Equation" r:id="rId5" imgW="952500" imgH="368300" progId="Equation.3">
                  <p:embed/>
                  <p:pic>
                    <p:nvPicPr>
                      <p:cNvPr id="0" name=""/>
                      <p:cNvPicPr/>
                      <p:nvPr/>
                    </p:nvPicPr>
                    <p:blipFill>
                      <a:blip r:embed="rId6"/>
                      <a:stretch>
                        <a:fillRect/>
                      </a:stretch>
                    </p:blipFill>
                    <p:spPr>
                      <a:xfrm>
                        <a:off x="8191500" y="4083049"/>
                        <a:ext cx="952500" cy="368300"/>
                      </a:xfrm>
                      <a:prstGeom prst="rect">
                        <a:avLst/>
                      </a:prstGeom>
                    </p:spPr>
                  </p:pic>
                </p:oleObj>
              </mc:Fallback>
            </mc:AlternateContent>
          </a:graphicData>
        </a:graphic>
      </p:graphicFrame>
      <p:sp>
        <p:nvSpPr>
          <p:cNvPr id="35" name="TextBox 34"/>
          <p:cNvSpPr txBox="1"/>
          <p:nvPr/>
        </p:nvSpPr>
        <p:spPr>
          <a:xfrm>
            <a:off x="1143000" y="685800"/>
            <a:ext cx="2764369" cy="461665"/>
          </a:xfrm>
          <a:prstGeom prst="rect">
            <a:avLst/>
          </a:prstGeom>
          <a:noFill/>
          <a:ln w="38100" cmpd="sng">
            <a:noFill/>
          </a:ln>
        </p:spPr>
        <p:txBody>
          <a:bodyPr wrap="square" rtlCol="0">
            <a:spAutoFit/>
          </a:bodyPr>
          <a:lstStyle/>
          <a:p>
            <a:pPr algn="ctr"/>
            <a:r>
              <a:rPr lang="en-US" sz="2400" dirty="0" smtClean="0"/>
              <a:t>Future Demand &gt; 0:</a:t>
            </a:r>
            <a:endParaRPr lang="en-US" sz="2400" baseline="-25000" dirty="0"/>
          </a:p>
        </p:txBody>
      </p:sp>
      <p:graphicFrame>
        <p:nvGraphicFramePr>
          <p:cNvPr id="36" name="Object 35"/>
          <p:cNvGraphicFramePr>
            <a:graphicFrameLocks noChangeAspect="1"/>
          </p:cNvGraphicFramePr>
          <p:nvPr>
            <p:extLst>
              <p:ext uri="{D42A27DB-BD31-4B8C-83A1-F6EECF244321}">
                <p14:modId xmlns:p14="http://schemas.microsoft.com/office/powerpoint/2010/main" val="3572875600"/>
              </p:ext>
            </p:extLst>
          </p:nvPr>
        </p:nvGraphicFramePr>
        <p:xfrm>
          <a:off x="4097338" y="533400"/>
          <a:ext cx="3086100" cy="800100"/>
        </p:xfrm>
        <a:graphic>
          <a:graphicData uri="http://schemas.openxmlformats.org/presentationml/2006/ole">
            <mc:AlternateContent xmlns:mc="http://schemas.openxmlformats.org/markup-compatibility/2006">
              <mc:Choice xmlns:v="urn:schemas-microsoft-com:vml" Requires="v">
                <p:oleObj spid="_x0000_s10293" name="Equation" r:id="rId7" imgW="3086100" imgH="800100" progId="Equation.3">
                  <p:embed/>
                </p:oleObj>
              </mc:Choice>
              <mc:Fallback>
                <p:oleObj name="Equation" r:id="rId7" imgW="3086100" imgH="800100" progId="Equation.3">
                  <p:embed/>
                  <p:pic>
                    <p:nvPicPr>
                      <p:cNvPr id="0" name=""/>
                      <p:cNvPicPr/>
                      <p:nvPr/>
                    </p:nvPicPr>
                    <p:blipFill>
                      <a:blip r:embed="rId8"/>
                      <a:stretch>
                        <a:fillRect/>
                      </a:stretch>
                    </p:blipFill>
                    <p:spPr>
                      <a:xfrm>
                        <a:off x="4097338" y="533400"/>
                        <a:ext cx="3086100" cy="800100"/>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780821990"/>
              </p:ext>
            </p:extLst>
          </p:nvPr>
        </p:nvGraphicFramePr>
        <p:xfrm>
          <a:off x="5834063" y="4254500"/>
          <a:ext cx="825500" cy="330200"/>
        </p:xfrm>
        <a:graphic>
          <a:graphicData uri="http://schemas.openxmlformats.org/presentationml/2006/ole">
            <mc:AlternateContent xmlns:mc="http://schemas.openxmlformats.org/markup-compatibility/2006">
              <mc:Choice xmlns:v="urn:schemas-microsoft-com:vml" Requires="v">
                <p:oleObj spid="_x0000_s10294" name="Equation" r:id="rId9" imgW="825500" imgH="330200" progId="Equation.3">
                  <p:embed/>
                </p:oleObj>
              </mc:Choice>
              <mc:Fallback>
                <p:oleObj name="Equation" r:id="rId9" imgW="825500" imgH="330200" progId="Equation.3">
                  <p:embed/>
                  <p:pic>
                    <p:nvPicPr>
                      <p:cNvPr id="0" name=""/>
                      <p:cNvPicPr/>
                      <p:nvPr/>
                    </p:nvPicPr>
                    <p:blipFill>
                      <a:blip r:embed="rId10"/>
                      <a:stretch>
                        <a:fillRect/>
                      </a:stretch>
                    </p:blipFill>
                    <p:spPr>
                      <a:xfrm>
                        <a:off x="5834063" y="4254500"/>
                        <a:ext cx="825500" cy="33020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655662351"/>
              </p:ext>
            </p:extLst>
          </p:nvPr>
        </p:nvGraphicFramePr>
        <p:xfrm>
          <a:off x="4072996" y="2730500"/>
          <a:ext cx="825500" cy="330200"/>
        </p:xfrm>
        <a:graphic>
          <a:graphicData uri="http://schemas.openxmlformats.org/presentationml/2006/ole">
            <mc:AlternateContent xmlns:mc="http://schemas.openxmlformats.org/markup-compatibility/2006">
              <mc:Choice xmlns:v="urn:schemas-microsoft-com:vml" Requires="v">
                <p:oleObj spid="_x0000_s10295" name="Equation" r:id="rId11" imgW="825500" imgH="330200" progId="Equation.3">
                  <p:embed/>
                </p:oleObj>
              </mc:Choice>
              <mc:Fallback>
                <p:oleObj name="Equation" r:id="rId11" imgW="825500" imgH="330200" progId="Equation.3">
                  <p:embed/>
                  <p:pic>
                    <p:nvPicPr>
                      <p:cNvPr id="0" name=""/>
                      <p:cNvPicPr/>
                      <p:nvPr/>
                    </p:nvPicPr>
                    <p:blipFill>
                      <a:blip r:embed="rId10"/>
                      <a:stretch>
                        <a:fillRect/>
                      </a:stretch>
                    </p:blipFill>
                    <p:spPr>
                      <a:xfrm>
                        <a:off x="4072996" y="2730500"/>
                        <a:ext cx="825500" cy="330200"/>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2426703098"/>
              </p:ext>
            </p:extLst>
          </p:nvPr>
        </p:nvGraphicFramePr>
        <p:xfrm>
          <a:off x="3314700" y="4254500"/>
          <a:ext cx="990600" cy="330200"/>
        </p:xfrm>
        <a:graphic>
          <a:graphicData uri="http://schemas.openxmlformats.org/presentationml/2006/ole">
            <mc:AlternateContent xmlns:mc="http://schemas.openxmlformats.org/markup-compatibility/2006">
              <mc:Choice xmlns:v="urn:schemas-microsoft-com:vml" Requires="v">
                <p:oleObj spid="_x0000_s10296" name="Equation" r:id="rId12" imgW="990600" imgH="330200" progId="Equation.3">
                  <p:embed/>
                </p:oleObj>
              </mc:Choice>
              <mc:Fallback>
                <p:oleObj name="Equation" r:id="rId12" imgW="990600" imgH="330200" progId="Equation.3">
                  <p:embed/>
                  <p:pic>
                    <p:nvPicPr>
                      <p:cNvPr id="0" name=""/>
                      <p:cNvPicPr/>
                      <p:nvPr/>
                    </p:nvPicPr>
                    <p:blipFill>
                      <a:blip r:embed="rId13"/>
                      <a:stretch>
                        <a:fillRect/>
                      </a:stretch>
                    </p:blipFill>
                    <p:spPr>
                      <a:xfrm>
                        <a:off x="3314700" y="4254500"/>
                        <a:ext cx="990600" cy="330200"/>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611711339"/>
              </p:ext>
            </p:extLst>
          </p:nvPr>
        </p:nvGraphicFramePr>
        <p:xfrm>
          <a:off x="3962400" y="5168900"/>
          <a:ext cx="990600" cy="330200"/>
        </p:xfrm>
        <a:graphic>
          <a:graphicData uri="http://schemas.openxmlformats.org/presentationml/2006/ole">
            <mc:AlternateContent xmlns:mc="http://schemas.openxmlformats.org/markup-compatibility/2006">
              <mc:Choice xmlns:v="urn:schemas-microsoft-com:vml" Requires="v">
                <p:oleObj spid="_x0000_s10297" name="Equation" r:id="rId14" imgW="990600" imgH="330200" progId="Equation.3">
                  <p:embed/>
                </p:oleObj>
              </mc:Choice>
              <mc:Fallback>
                <p:oleObj name="Equation" r:id="rId14" imgW="990600" imgH="330200" progId="Equation.3">
                  <p:embed/>
                  <p:pic>
                    <p:nvPicPr>
                      <p:cNvPr id="0" name=""/>
                      <p:cNvPicPr/>
                      <p:nvPr/>
                    </p:nvPicPr>
                    <p:blipFill>
                      <a:blip r:embed="rId13"/>
                      <a:stretch>
                        <a:fillRect/>
                      </a:stretch>
                    </p:blipFill>
                    <p:spPr>
                      <a:xfrm>
                        <a:off x="3962400" y="5168900"/>
                        <a:ext cx="990600" cy="330200"/>
                      </a:xfrm>
                      <a:prstGeom prst="rect">
                        <a:avLst/>
                      </a:prstGeom>
                    </p:spPr>
                  </p:pic>
                </p:oleObj>
              </mc:Fallback>
            </mc:AlternateContent>
          </a:graphicData>
        </a:graphic>
      </p:graphicFrame>
      <p:cxnSp>
        <p:nvCxnSpPr>
          <p:cNvPr id="42" name="Straight Connector 41"/>
          <p:cNvCxnSpPr/>
          <p:nvPr/>
        </p:nvCxnSpPr>
        <p:spPr>
          <a:xfrm>
            <a:off x="3505200" y="1403689"/>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rot="2661949">
            <a:off x="2733322" y="1659608"/>
            <a:ext cx="1751501" cy="830997"/>
          </a:xfrm>
          <a:prstGeom prst="rect">
            <a:avLst/>
          </a:prstGeom>
          <a:noFill/>
          <a:ln w="38100" cmpd="sng">
            <a:noFill/>
          </a:ln>
        </p:spPr>
        <p:txBody>
          <a:bodyPr wrap="square" rtlCol="0">
            <a:spAutoFit/>
          </a:bodyPr>
          <a:lstStyle/>
          <a:p>
            <a:pPr algn="ctr"/>
            <a:r>
              <a:rPr lang="en-US" sz="2400" dirty="0" smtClean="0"/>
              <a:t>Future Demand &gt; 0:</a:t>
            </a:r>
            <a:endParaRPr lang="en-US" sz="2400" baseline="-25000" dirty="0"/>
          </a:p>
        </p:txBody>
      </p:sp>
    </p:spTree>
    <p:extLst>
      <p:ext uri="{BB962C8B-B14F-4D97-AF65-F5344CB8AC3E}">
        <p14:creationId xmlns:p14="http://schemas.microsoft.com/office/powerpoint/2010/main" val="3084517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gular Pentagon 47"/>
          <p:cNvSpPr/>
          <p:nvPr/>
        </p:nvSpPr>
        <p:spPr>
          <a:xfrm rot="10800000" flipH="1">
            <a:off x="2134970" y="1496830"/>
            <a:ext cx="6307661" cy="5217236"/>
          </a:xfrm>
          <a:custGeom>
            <a:avLst/>
            <a:gdLst>
              <a:gd name="connsiteX0" fmla="*/ 6 w 5638800"/>
              <a:gd name="connsiteY0" fmla="*/ 1382522 h 3619500"/>
              <a:gd name="connsiteX1" fmla="*/ 2819400 w 5638800"/>
              <a:gd name="connsiteY1" fmla="*/ 0 h 3619500"/>
              <a:gd name="connsiteX2" fmla="*/ 5638794 w 5638800"/>
              <a:gd name="connsiteY2" fmla="*/ 1382522 h 3619500"/>
              <a:gd name="connsiteX3" fmla="*/ 4561881 w 5638800"/>
              <a:gd name="connsiteY3" fmla="*/ 3619491 h 3619500"/>
              <a:gd name="connsiteX4" fmla="*/ 1076919 w 5638800"/>
              <a:gd name="connsiteY4" fmla="*/ 3619491 h 3619500"/>
              <a:gd name="connsiteX5" fmla="*/ 6 w 5638800"/>
              <a:gd name="connsiteY5" fmla="*/ 1382522 h 3619500"/>
              <a:gd name="connsiteX0" fmla="*/ 0 w 5689588"/>
              <a:gd name="connsiteY0" fmla="*/ 0 h 4573769"/>
              <a:gd name="connsiteX1" fmla="*/ 2870194 w 5689588"/>
              <a:gd name="connsiteY1" fmla="*/ 954278 h 4573769"/>
              <a:gd name="connsiteX2" fmla="*/ 5689588 w 5689588"/>
              <a:gd name="connsiteY2" fmla="*/ 2336800 h 4573769"/>
              <a:gd name="connsiteX3" fmla="*/ 4612675 w 5689588"/>
              <a:gd name="connsiteY3" fmla="*/ 4573769 h 4573769"/>
              <a:gd name="connsiteX4" fmla="*/ 1127713 w 5689588"/>
              <a:gd name="connsiteY4" fmla="*/ 4573769 h 4573769"/>
              <a:gd name="connsiteX5" fmla="*/ 0 w 5689588"/>
              <a:gd name="connsiteY5" fmla="*/ 0 h 4573769"/>
              <a:gd name="connsiteX0" fmla="*/ 0 w 5689588"/>
              <a:gd name="connsiteY0" fmla="*/ 0 h 4573769"/>
              <a:gd name="connsiteX1" fmla="*/ 2870194 w 5689588"/>
              <a:gd name="connsiteY1" fmla="*/ 954278 h 4573769"/>
              <a:gd name="connsiteX2" fmla="*/ 5689588 w 5689588"/>
              <a:gd name="connsiteY2" fmla="*/ 2336800 h 4573769"/>
              <a:gd name="connsiteX3" fmla="*/ 4612675 w 5689588"/>
              <a:gd name="connsiteY3" fmla="*/ 4573769 h 4573769"/>
              <a:gd name="connsiteX4" fmla="*/ 27047 w 5689588"/>
              <a:gd name="connsiteY4" fmla="*/ 916169 h 4573769"/>
              <a:gd name="connsiteX5" fmla="*/ 0 w 5689588"/>
              <a:gd name="connsiteY5" fmla="*/ 0 h 4573769"/>
              <a:gd name="connsiteX0" fmla="*/ 0 w 5689588"/>
              <a:gd name="connsiteY0" fmla="*/ 0 h 5166436"/>
              <a:gd name="connsiteX1" fmla="*/ 2870194 w 5689588"/>
              <a:gd name="connsiteY1" fmla="*/ 954278 h 5166436"/>
              <a:gd name="connsiteX2" fmla="*/ 5689588 w 5689588"/>
              <a:gd name="connsiteY2" fmla="*/ 2336800 h 5166436"/>
              <a:gd name="connsiteX3" fmla="*/ 4341742 w 5689588"/>
              <a:gd name="connsiteY3" fmla="*/ 5166436 h 5166436"/>
              <a:gd name="connsiteX4" fmla="*/ 27047 w 5689588"/>
              <a:gd name="connsiteY4" fmla="*/ 916169 h 5166436"/>
              <a:gd name="connsiteX5" fmla="*/ 0 w 5689588"/>
              <a:gd name="connsiteY5" fmla="*/ 0 h 5166436"/>
              <a:gd name="connsiteX0" fmla="*/ 0 w 6299188"/>
              <a:gd name="connsiteY0" fmla="*/ 0 h 5198533"/>
              <a:gd name="connsiteX1" fmla="*/ 2870194 w 6299188"/>
              <a:gd name="connsiteY1" fmla="*/ 954278 h 5198533"/>
              <a:gd name="connsiteX2" fmla="*/ 6299188 w 6299188"/>
              <a:gd name="connsiteY2" fmla="*/ 5198533 h 5198533"/>
              <a:gd name="connsiteX3" fmla="*/ 4341742 w 6299188"/>
              <a:gd name="connsiteY3" fmla="*/ 5166436 h 5198533"/>
              <a:gd name="connsiteX4" fmla="*/ 27047 w 6299188"/>
              <a:gd name="connsiteY4" fmla="*/ 916169 h 5198533"/>
              <a:gd name="connsiteX5" fmla="*/ 0 w 6299188"/>
              <a:gd name="connsiteY5" fmla="*/ 0 h 5198533"/>
              <a:gd name="connsiteX0" fmla="*/ 0 w 6307661"/>
              <a:gd name="connsiteY0" fmla="*/ 0 h 5198533"/>
              <a:gd name="connsiteX1" fmla="*/ 6307661 w 6307661"/>
              <a:gd name="connsiteY1" fmla="*/ 6011 h 5198533"/>
              <a:gd name="connsiteX2" fmla="*/ 6299188 w 6307661"/>
              <a:gd name="connsiteY2" fmla="*/ 5198533 h 5198533"/>
              <a:gd name="connsiteX3" fmla="*/ 4341742 w 6307661"/>
              <a:gd name="connsiteY3" fmla="*/ 5166436 h 5198533"/>
              <a:gd name="connsiteX4" fmla="*/ 27047 w 6307661"/>
              <a:gd name="connsiteY4" fmla="*/ 916169 h 5198533"/>
              <a:gd name="connsiteX5" fmla="*/ 0 w 6307661"/>
              <a:gd name="connsiteY5" fmla="*/ 0 h 5198533"/>
              <a:gd name="connsiteX0" fmla="*/ 0 w 6307661"/>
              <a:gd name="connsiteY0" fmla="*/ 0 h 5217236"/>
              <a:gd name="connsiteX1" fmla="*/ 6307661 w 6307661"/>
              <a:gd name="connsiteY1" fmla="*/ 6011 h 5217236"/>
              <a:gd name="connsiteX2" fmla="*/ 6299188 w 6307661"/>
              <a:gd name="connsiteY2" fmla="*/ 5198533 h 5217236"/>
              <a:gd name="connsiteX3" fmla="*/ 4290942 w 6307661"/>
              <a:gd name="connsiteY3" fmla="*/ 5217236 h 5217236"/>
              <a:gd name="connsiteX4" fmla="*/ 27047 w 6307661"/>
              <a:gd name="connsiteY4" fmla="*/ 916169 h 5217236"/>
              <a:gd name="connsiteX5" fmla="*/ 0 w 6307661"/>
              <a:gd name="connsiteY5" fmla="*/ 0 h 521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7661" h="5217236">
                <a:moveTo>
                  <a:pt x="0" y="0"/>
                </a:moveTo>
                <a:lnTo>
                  <a:pt x="6307661" y="6011"/>
                </a:lnTo>
                <a:cubicBezTo>
                  <a:pt x="6304837" y="1736852"/>
                  <a:pt x="6302012" y="3467692"/>
                  <a:pt x="6299188" y="5198533"/>
                </a:cubicBezTo>
                <a:lnTo>
                  <a:pt x="4290942" y="5217236"/>
                </a:lnTo>
                <a:lnTo>
                  <a:pt x="27047" y="916169"/>
                </a:lnTo>
                <a:lnTo>
                  <a:pt x="0" y="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AAE7051F-6F99-364B-BFB3-32AB1DA31AE5}" type="slidenum">
              <a:rPr lang="en-US" smtClean="0"/>
              <a:pPr/>
              <a:t>24</a:t>
            </a:fld>
            <a:endParaRPr lang="en-US" dirty="0"/>
          </a:p>
        </p:txBody>
      </p:sp>
      <p:cxnSp>
        <p:nvCxnSpPr>
          <p:cNvPr id="6" name="Straight Connector 5"/>
          <p:cNvCxnSpPr/>
          <p:nvPr/>
        </p:nvCxnSpPr>
        <p:spPr>
          <a:xfrm>
            <a:off x="1371600" y="4114800"/>
            <a:ext cx="73152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029200" y="1676400"/>
            <a:ext cx="0" cy="48768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876800" y="28956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876800" y="53340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a:off x="6093883" y="4111625"/>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a:off x="3657600" y="4114799"/>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33" name="Object 32"/>
          <p:cNvGraphicFramePr>
            <a:graphicFrameLocks noChangeAspect="1"/>
          </p:cNvGraphicFramePr>
          <p:nvPr>
            <p:extLst>
              <p:ext uri="{D42A27DB-BD31-4B8C-83A1-F6EECF244321}">
                <p14:modId xmlns:p14="http://schemas.microsoft.com/office/powerpoint/2010/main" val="990619074"/>
              </p:ext>
            </p:extLst>
          </p:nvPr>
        </p:nvGraphicFramePr>
        <p:xfrm>
          <a:off x="5054600" y="1524000"/>
          <a:ext cx="838200" cy="800100"/>
        </p:xfrm>
        <a:graphic>
          <a:graphicData uri="http://schemas.openxmlformats.org/presentationml/2006/ole">
            <mc:AlternateContent xmlns:mc="http://schemas.openxmlformats.org/markup-compatibility/2006">
              <mc:Choice xmlns:v="urn:schemas-microsoft-com:vml" Requires="v">
                <p:oleObj spid="_x0000_s11308" name="Equation" r:id="rId3" imgW="838200" imgH="800100" progId="Equation.3">
                  <p:embed/>
                </p:oleObj>
              </mc:Choice>
              <mc:Fallback>
                <p:oleObj name="Equation" r:id="rId3" imgW="838200" imgH="800100" progId="Equation.3">
                  <p:embed/>
                  <p:pic>
                    <p:nvPicPr>
                      <p:cNvPr id="0" name=""/>
                      <p:cNvPicPr/>
                      <p:nvPr/>
                    </p:nvPicPr>
                    <p:blipFill>
                      <a:blip r:embed="rId4"/>
                      <a:stretch>
                        <a:fillRect/>
                      </a:stretch>
                    </p:blipFill>
                    <p:spPr>
                      <a:xfrm>
                        <a:off x="5054600" y="1524000"/>
                        <a:ext cx="838200" cy="8001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384788820"/>
              </p:ext>
            </p:extLst>
          </p:nvPr>
        </p:nvGraphicFramePr>
        <p:xfrm>
          <a:off x="8191500" y="4083049"/>
          <a:ext cx="952500" cy="368300"/>
        </p:xfrm>
        <a:graphic>
          <a:graphicData uri="http://schemas.openxmlformats.org/presentationml/2006/ole">
            <mc:AlternateContent xmlns:mc="http://schemas.openxmlformats.org/markup-compatibility/2006">
              <mc:Choice xmlns:v="urn:schemas-microsoft-com:vml" Requires="v">
                <p:oleObj spid="_x0000_s11309" name="Equation" r:id="rId5" imgW="952500" imgH="368300" progId="Equation.3">
                  <p:embed/>
                </p:oleObj>
              </mc:Choice>
              <mc:Fallback>
                <p:oleObj name="Equation" r:id="rId5" imgW="952500" imgH="368300" progId="Equation.3">
                  <p:embed/>
                  <p:pic>
                    <p:nvPicPr>
                      <p:cNvPr id="0" name=""/>
                      <p:cNvPicPr/>
                      <p:nvPr/>
                    </p:nvPicPr>
                    <p:blipFill>
                      <a:blip r:embed="rId6"/>
                      <a:stretch>
                        <a:fillRect/>
                      </a:stretch>
                    </p:blipFill>
                    <p:spPr>
                      <a:xfrm>
                        <a:off x="8191500" y="4083049"/>
                        <a:ext cx="952500" cy="368300"/>
                      </a:xfrm>
                      <a:prstGeom prst="rect">
                        <a:avLst/>
                      </a:prstGeom>
                    </p:spPr>
                  </p:pic>
                </p:oleObj>
              </mc:Fallback>
            </mc:AlternateContent>
          </a:graphicData>
        </a:graphic>
      </p:graphicFrame>
      <p:sp>
        <p:nvSpPr>
          <p:cNvPr id="35" name="TextBox 34"/>
          <p:cNvSpPr txBox="1"/>
          <p:nvPr/>
        </p:nvSpPr>
        <p:spPr>
          <a:xfrm>
            <a:off x="1143000" y="685800"/>
            <a:ext cx="2764369" cy="461665"/>
          </a:xfrm>
          <a:prstGeom prst="rect">
            <a:avLst/>
          </a:prstGeom>
          <a:noFill/>
          <a:ln w="38100" cmpd="sng">
            <a:noFill/>
          </a:ln>
        </p:spPr>
        <p:txBody>
          <a:bodyPr wrap="square" rtlCol="0">
            <a:spAutoFit/>
          </a:bodyPr>
          <a:lstStyle/>
          <a:p>
            <a:pPr algn="ctr"/>
            <a:r>
              <a:rPr lang="en-US" sz="2400" dirty="0" smtClean="0"/>
              <a:t>Spot Supply &gt; 0:</a:t>
            </a:r>
            <a:endParaRPr lang="en-US" sz="2400" baseline="-25000" dirty="0"/>
          </a:p>
        </p:txBody>
      </p:sp>
      <p:graphicFrame>
        <p:nvGraphicFramePr>
          <p:cNvPr id="36" name="Object 35"/>
          <p:cNvGraphicFramePr>
            <a:graphicFrameLocks noChangeAspect="1"/>
          </p:cNvGraphicFramePr>
          <p:nvPr>
            <p:extLst>
              <p:ext uri="{D42A27DB-BD31-4B8C-83A1-F6EECF244321}">
                <p14:modId xmlns:p14="http://schemas.microsoft.com/office/powerpoint/2010/main" val="3920858309"/>
              </p:ext>
            </p:extLst>
          </p:nvPr>
        </p:nvGraphicFramePr>
        <p:xfrm>
          <a:off x="4103688" y="533400"/>
          <a:ext cx="3073400" cy="800100"/>
        </p:xfrm>
        <a:graphic>
          <a:graphicData uri="http://schemas.openxmlformats.org/presentationml/2006/ole">
            <mc:AlternateContent xmlns:mc="http://schemas.openxmlformats.org/markup-compatibility/2006">
              <mc:Choice xmlns:v="urn:schemas-microsoft-com:vml" Requires="v">
                <p:oleObj spid="_x0000_s11310" name="Equation" r:id="rId7" imgW="3073400" imgH="800100" progId="Equation.3">
                  <p:embed/>
                </p:oleObj>
              </mc:Choice>
              <mc:Fallback>
                <p:oleObj name="Equation" r:id="rId7" imgW="3073400" imgH="800100" progId="Equation.3">
                  <p:embed/>
                  <p:pic>
                    <p:nvPicPr>
                      <p:cNvPr id="0" name=""/>
                      <p:cNvPicPr/>
                      <p:nvPr/>
                    </p:nvPicPr>
                    <p:blipFill>
                      <a:blip r:embed="rId8"/>
                      <a:stretch>
                        <a:fillRect/>
                      </a:stretch>
                    </p:blipFill>
                    <p:spPr>
                      <a:xfrm>
                        <a:off x="4103688" y="533400"/>
                        <a:ext cx="3073400" cy="800100"/>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4001950496"/>
              </p:ext>
            </p:extLst>
          </p:nvPr>
        </p:nvGraphicFramePr>
        <p:xfrm>
          <a:off x="5834063" y="4254500"/>
          <a:ext cx="825500" cy="330200"/>
        </p:xfrm>
        <a:graphic>
          <a:graphicData uri="http://schemas.openxmlformats.org/presentationml/2006/ole">
            <mc:AlternateContent xmlns:mc="http://schemas.openxmlformats.org/markup-compatibility/2006">
              <mc:Choice xmlns:v="urn:schemas-microsoft-com:vml" Requires="v">
                <p:oleObj spid="_x0000_s11311" name="Equation" r:id="rId9" imgW="825500" imgH="330200" progId="Equation.3">
                  <p:embed/>
                </p:oleObj>
              </mc:Choice>
              <mc:Fallback>
                <p:oleObj name="Equation" r:id="rId9" imgW="825500" imgH="330200" progId="Equation.3">
                  <p:embed/>
                  <p:pic>
                    <p:nvPicPr>
                      <p:cNvPr id="0" name=""/>
                      <p:cNvPicPr/>
                      <p:nvPr/>
                    </p:nvPicPr>
                    <p:blipFill>
                      <a:blip r:embed="rId10"/>
                      <a:stretch>
                        <a:fillRect/>
                      </a:stretch>
                    </p:blipFill>
                    <p:spPr>
                      <a:xfrm>
                        <a:off x="5834063" y="4254500"/>
                        <a:ext cx="825500" cy="33020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422075064"/>
              </p:ext>
            </p:extLst>
          </p:nvPr>
        </p:nvGraphicFramePr>
        <p:xfrm>
          <a:off x="4072996" y="2730500"/>
          <a:ext cx="825500" cy="330200"/>
        </p:xfrm>
        <a:graphic>
          <a:graphicData uri="http://schemas.openxmlformats.org/presentationml/2006/ole">
            <mc:AlternateContent xmlns:mc="http://schemas.openxmlformats.org/markup-compatibility/2006">
              <mc:Choice xmlns:v="urn:schemas-microsoft-com:vml" Requires="v">
                <p:oleObj spid="_x0000_s11312" name="Equation" r:id="rId11" imgW="825500" imgH="330200" progId="Equation.3">
                  <p:embed/>
                </p:oleObj>
              </mc:Choice>
              <mc:Fallback>
                <p:oleObj name="Equation" r:id="rId11" imgW="825500" imgH="330200" progId="Equation.3">
                  <p:embed/>
                  <p:pic>
                    <p:nvPicPr>
                      <p:cNvPr id="0" name=""/>
                      <p:cNvPicPr/>
                      <p:nvPr/>
                    </p:nvPicPr>
                    <p:blipFill>
                      <a:blip r:embed="rId10"/>
                      <a:stretch>
                        <a:fillRect/>
                      </a:stretch>
                    </p:blipFill>
                    <p:spPr>
                      <a:xfrm>
                        <a:off x="4072996" y="2730500"/>
                        <a:ext cx="825500" cy="330200"/>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015876047"/>
              </p:ext>
            </p:extLst>
          </p:nvPr>
        </p:nvGraphicFramePr>
        <p:xfrm>
          <a:off x="3314700" y="4254500"/>
          <a:ext cx="990600" cy="330200"/>
        </p:xfrm>
        <a:graphic>
          <a:graphicData uri="http://schemas.openxmlformats.org/presentationml/2006/ole">
            <mc:AlternateContent xmlns:mc="http://schemas.openxmlformats.org/markup-compatibility/2006">
              <mc:Choice xmlns:v="urn:schemas-microsoft-com:vml" Requires="v">
                <p:oleObj spid="_x0000_s11313" name="Equation" r:id="rId12" imgW="990600" imgH="330200" progId="Equation.3">
                  <p:embed/>
                </p:oleObj>
              </mc:Choice>
              <mc:Fallback>
                <p:oleObj name="Equation" r:id="rId12" imgW="990600" imgH="330200" progId="Equation.3">
                  <p:embed/>
                  <p:pic>
                    <p:nvPicPr>
                      <p:cNvPr id="0" name=""/>
                      <p:cNvPicPr/>
                      <p:nvPr/>
                    </p:nvPicPr>
                    <p:blipFill>
                      <a:blip r:embed="rId13"/>
                      <a:stretch>
                        <a:fillRect/>
                      </a:stretch>
                    </p:blipFill>
                    <p:spPr>
                      <a:xfrm>
                        <a:off x="3314700" y="4254500"/>
                        <a:ext cx="990600" cy="330200"/>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933772407"/>
              </p:ext>
            </p:extLst>
          </p:nvPr>
        </p:nvGraphicFramePr>
        <p:xfrm>
          <a:off x="3962400" y="5168900"/>
          <a:ext cx="990600" cy="330200"/>
        </p:xfrm>
        <a:graphic>
          <a:graphicData uri="http://schemas.openxmlformats.org/presentationml/2006/ole">
            <mc:AlternateContent xmlns:mc="http://schemas.openxmlformats.org/markup-compatibility/2006">
              <mc:Choice xmlns:v="urn:schemas-microsoft-com:vml" Requires="v">
                <p:oleObj spid="_x0000_s11314" name="Equation" r:id="rId14" imgW="990600" imgH="330200" progId="Equation.3">
                  <p:embed/>
                </p:oleObj>
              </mc:Choice>
              <mc:Fallback>
                <p:oleObj name="Equation" r:id="rId14" imgW="990600" imgH="330200" progId="Equation.3">
                  <p:embed/>
                  <p:pic>
                    <p:nvPicPr>
                      <p:cNvPr id="0" name=""/>
                      <p:cNvPicPr/>
                      <p:nvPr/>
                    </p:nvPicPr>
                    <p:blipFill>
                      <a:blip r:embed="rId13"/>
                      <a:stretch>
                        <a:fillRect/>
                      </a:stretch>
                    </p:blipFill>
                    <p:spPr>
                      <a:xfrm>
                        <a:off x="3962400" y="5168900"/>
                        <a:ext cx="990600" cy="330200"/>
                      </a:xfrm>
                      <a:prstGeom prst="rect">
                        <a:avLst/>
                      </a:prstGeom>
                    </p:spPr>
                  </p:pic>
                </p:oleObj>
              </mc:Fallback>
            </mc:AlternateContent>
          </a:graphicData>
        </a:graphic>
      </p:graphicFrame>
      <p:cxnSp>
        <p:nvCxnSpPr>
          <p:cNvPr id="42" name="Straight Connector 41"/>
          <p:cNvCxnSpPr/>
          <p:nvPr/>
        </p:nvCxnSpPr>
        <p:spPr>
          <a:xfrm rot="16200000">
            <a:off x="2172758" y="1523782"/>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rot="18861949">
            <a:off x="4670230" y="2147315"/>
            <a:ext cx="2470981" cy="461665"/>
          </a:xfrm>
          <a:prstGeom prst="rect">
            <a:avLst/>
          </a:prstGeom>
          <a:noFill/>
          <a:ln w="38100" cmpd="sng">
            <a:noFill/>
          </a:ln>
        </p:spPr>
        <p:txBody>
          <a:bodyPr wrap="square" rtlCol="0">
            <a:spAutoFit/>
          </a:bodyPr>
          <a:lstStyle/>
          <a:p>
            <a:pPr algn="ctr"/>
            <a:r>
              <a:rPr lang="en-US" sz="2400" dirty="0" smtClean="0"/>
              <a:t>Spot Supply &gt; 0:</a:t>
            </a:r>
            <a:endParaRPr lang="en-US" sz="2400" baseline="-25000" dirty="0"/>
          </a:p>
        </p:txBody>
      </p:sp>
    </p:spTree>
    <p:extLst>
      <p:ext uri="{BB962C8B-B14F-4D97-AF65-F5344CB8AC3E}">
        <p14:creationId xmlns:p14="http://schemas.microsoft.com/office/powerpoint/2010/main" val="1284348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gular Pentagon 47"/>
          <p:cNvSpPr/>
          <p:nvPr/>
        </p:nvSpPr>
        <p:spPr>
          <a:xfrm flipH="1">
            <a:off x="1799169" y="1287716"/>
            <a:ext cx="6307661" cy="5217236"/>
          </a:xfrm>
          <a:custGeom>
            <a:avLst/>
            <a:gdLst>
              <a:gd name="connsiteX0" fmla="*/ 6 w 5638800"/>
              <a:gd name="connsiteY0" fmla="*/ 1382522 h 3619500"/>
              <a:gd name="connsiteX1" fmla="*/ 2819400 w 5638800"/>
              <a:gd name="connsiteY1" fmla="*/ 0 h 3619500"/>
              <a:gd name="connsiteX2" fmla="*/ 5638794 w 5638800"/>
              <a:gd name="connsiteY2" fmla="*/ 1382522 h 3619500"/>
              <a:gd name="connsiteX3" fmla="*/ 4561881 w 5638800"/>
              <a:gd name="connsiteY3" fmla="*/ 3619491 h 3619500"/>
              <a:gd name="connsiteX4" fmla="*/ 1076919 w 5638800"/>
              <a:gd name="connsiteY4" fmla="*/ 3619491 h 3619500"/>
              <a:gd name="connsiteX5" fmla="*/ 6 w 5638800"/>
              <a:gd name="connsiteY5" fmla="*/ 1382522 h 3619500"/>
              <a:gd name="connsiteX0" fmla="*/ 0 w 5689588"/>
              <a:gd name="connsiteY0" fmla="*/ 0 h 4573769"/>
              <a:gd name="connsiteX1" fmla="*/ 2870194 w 5689588"/>
              <a:gd name="connsiteY1" fmla="*/ 954278 h 4573769"/>
              <a:gd name="connsiteX2" fmla="*/ 5689588 w 5689588"/>
              <a:gd name="connsiteY2" fmla="*/ 2336800 h 4573769"/>
              <a:gd name="connsiteX3" fmla="*/ 4612675 w 5689588"/>
              <a:gd name="connsiteY3" fmla="*/ 4573769 h 4573769"/>
              <a:gd name="connsiteX4" fmla="*/ 1127713 w 5689588"/>
              <a:gd name="connsiteY4" fmla="*/ 4573769 h 4573769"/>
              <a:gd name="connsiteX5" fmla="*/ 0 w 5689588"/>
              <a:gd name="connsiteY5" fmla="*/ 0 h 4573769"/>
              <a:gd name="connsiteX0" fmla="*/ 0 w 5689588"/>
              <a:gd name="connsiteY0" fmla="*/ 0 h 4573769"/>
              <a:gd name="connsiteX1" fmla="*/ 2870194 w 5689588"/>
              <a:gd name="connsiteY1" fmla="*/ 954278 h 4573769"/>
              <a:gd name="connsiteX2" fmla="*/ 5689588 w 5689588"/>
              <a:gd name="connsiteY2" fmla="*/ 2336800 h 4573769"/>
              <a:gd name="connsiteX3" fmla="*/ 4612675 w 5689588"/>
              <a:gd name="connsiteY3" fmla="*/ 4573769 h 4573769"/>
              <a:gd name="connsiteX4" fmla="*/ 27047 w 5689588"/>
              <a:gd name="connsiteY4" fmla="*/ 916169 h 4573769"/>
              <a:gd name="connsiteX5" fmla="*/ 0 w 5689588"/>
              <a:gd name="connsiteY5" fmla="*/ 0 h 4573769"/>
              <a:gd name="connsiteX0" fmla="*/ 0 w 5689588"/>
              <a:gd name="connsiteY0" fmla="*/ 0 h 5166436"/>
              <a:gd name="connsiteX1" fmla="*/ 2870194 w 5689588"/>
              <a:gd name="connsiteY1" fmla="*/ 954278 h 5166436"/>
              <a:gd name="connsiteX2" fmla="*/ 5689588 w 5689588"/>
              <a:gd name="connsiteY2" fmla="*/ 2336800 h 5166436"/>
              <a:gd name="connsiteX3" fmla="*/ 4341742 w 5689588"/>
              <a:gd name="connsiteY3" fmla="*/ 5166436 h 5166436"/>
              <a:gd name="connsiteX4" fmla="*/ 27047 w 5689588"/>
              <a:gd name="connsiteY4" fmla="*/ 916169 h 5166436"/>
              <a:gd name="connsiteX5" fmla="*/ 0 w 5689588"/>
              <a:gd name="connsiteY5" fmla="*/ 0 h 5166436"/>
              <a:gd name="connsiteX0" fmla="*/ 0 w 6299188"/>
              <a:gd name="connsiteY0" fmla="*/ 0 h 5198533"/>
              <a:gd name="connsiteX1" fmla="*/ 2870194 w 6299188"/>
              <a:gd name="connsiteY1" fmla="*/ 954278 h 5198533"/>
              <a:gd name="connsiteX2" fmla="*/ 6299188 w 6299188"/>
              <a:gd name="connsiteY2" fmla="*/ 5198533 h 5198533"/>
              <a:gd name="connsiteX3" fmla="*/ 4341742 w 6299188"/>
              <a:gd name="connsiteY3" fmla="*/ 5166436 h 5198533"/>
              <a:gd name="connsiteX4" fmla="*/ 27047 w 6299188"/>
              <a:gd name="connsiteY4" fmla="*/ 916169 h 5198533"/>
              <a:gd name="connsiteX5" fmla="*/ 0 w 6299188"/>
              <a:gd name="connsiteY5" fmla="*/ 0 h 5198533"/>
              <a:gd name="connsiteX0" fmla="*/ 0 w 6307661"/>
              <a:gd name="connsiteY0" fmla="*/ 0 h 5198533"/>
              <a:gd name="connsiteX1" fmla="*/ 6307661 w 6307661"/>
              <a:gd name="connsiteY1" fmla="*/ 6011 h 5198533"/>
              <a:gd name="connsiteX2" fmla="*/ 6299188 w 6307661"/>
              <a:gd name="connsiteY2" fmla="*/ 5198533 h 5198533"/>
              <a:gd name="connsiteX3" fmla="*/ 4341742 w 6307661"/>
              <a:gd name="connsiteY3" fmla="*/ 5166436 h 5198533"/>
              <a:gd name="connsiteX4" fmla="*/ 27047 w 6307661"/>
              <a:gd name="connsiteY4" fmla="*/ 916169 h 5198533"/>
              <a:gd name="connsiteX5" fmla="*/ 0 w 6307661"/>
              <a:gd name="connsiteY5" fmla="*/ 0 h 5198533"/>
              <a:gd name="connsiteX0" fmla="*/ 0 w 6307661"/>
              <a:gd name="connsiteY0" fmla="*/ 0 h 5217236"/>
              <a:gd name="connsiteX1" fmla="*/ 6307661 w 6307661"/>
              <a:gd name="connsiteY1" fmla="*/ 6011 h 5217236"/>
              <a:gd name="connsiteX2" fmla="*/ 6299188 w 6307661"/>
              <a:gd name="connsiteY2" fmla="*/ 5198533 h 5217236"/>
              <a:gd name="connsiteX3" fmla="*/ 4290942 w 6307661"/>
              <a:gd name="connsiteY3" fmla="*/ 5217236 h 5217236"/>
              <a:gd name="connsiteX4" fmla="*/ 27047 w 6307661"/>
              <a:gd name="connsiteY4" fmla="*/ 916169 h 5217236"/>
              <a:gd name="connsiteX5" fmla="*/ 0 w 6307661"/>
              <a:gd name="connsiteY5" fmla="*/ 0 h 521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7661" h="5217236">
                <a:moveTo>
                  <a:pt x="0" y="0"/>
                </a:moveTo>
                <a:lnTo>
                  <a:pt x="6307661" y="6011"/>
                </a:lnTo>
                <a:cubicBezTo>
                  <a:pt x="6304837" y="1736852"/>
                  <a:pt x="6302012" y="3467692"/>
                  <a:pt x="6299188" y="5198533"/>
                </a:cubicBezTo>
                <a:lnTo>
                  <a:pt x="4290942" y="5217236"/>
                </a:lnTo>
                <a:lnTo>
                  <a:pt x="27047" y="916169"/>
                </a:lnTo>
                <a:lnTo>
                  <a:pt x="0" y="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AAE7051F-6F99-364B-BFB3-32AB1DA31AE5}" type="slidenum">
              <a:rPr lang="en-US" smtClean="0"/>
              <a:pPr/>
              <a:t>25</a:t>
            </a:fld>
            <a:endParaRPr lang="en-US" dirty="0"/>
          </a:p>
        </p:txBody>
      </p:sp>
      <p:cxnSp>
        <p:nvCxnSpPr>
          <p:cNvPr id="6" name="Straight Connector 5"/>
          <p:cNvCxnSpPr/>
          <p:nvPr/>
        </p:nvCxnSpPr>
        <p:spPr>
          <a:xfrm>
            <a:off x="1371600" y="4114800"/>
            <a:ext cx="73152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029200" y="1676400"/>
            <a:ext cx="0" cy="48768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876800" y="28956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876800" y="53340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a:off x="6093883" y="4111625"/>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a:off x="3657600" y="4114799"/>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33" name="Object 32"/>
          <p:cNvGraphicFramePr>
            <a:graphicFrameLocks noChangeAspect="1"/>
          </p:cNvGraphicFramePr>
          <p:nvPr>
            <p:extLst>
              <p:ext uri="{D42A27DB-BD31-4B8C-83A1-F6EECF244321}">
                <p14:modId xmlns:p14="http://schemas.microsoft.com/office/powerpoint/2010/main" val="2643391873"/>
              </p:ext>
            </p:extLst>
          </p:nvPr>
        </p:nvGraphicFramePr>
        <p:xfrm>
          <a:off x="5054600" y="1524000"/>
          <a:ext cx="838200" cy="800100"/>
        </p:xfrm>
        <a:graphic>
          <a:graphicData uri="http://schemas.openxmlformats.org/presentationml/2006/ole">
            <mc:AlternateContent xmlns:mc="http://schemas.openxmlformats.org/markup-compatibility/2006">
              <mc:Choice xmlns:v="urn:schemas-microsoft-com:vml" Requires="v">
                <p:oleObj spid="_x0000_s12332" name="Equation" r:id="rId3" imgW="838200" imgH="800100" progId="Equation.3">
                  <p:embed/>
                </p:oleObj>
              </mc:Choice>
              <mc:Fallback>
                <p:oleObj name="Equation" r:id="rId3" imgW="838200" imgH="800100" progId="Equation.3">
                  <p:embed/>
                  <p:pic>
                    <p:nvPicPr>
                      <p:cNvPr id="0" name=""/>
                      <p:cNvPicPr/>
                      <p:nvPr/>
                    </p:nvPicPr>
                    <p:blipFill>
                      <a:blip r:embed="rId4"/>
                      <a:stretch>
                        <a:fillRect/>
                      </a:stretch>
                    </p:blipFill>
                    <p:spPr>
                      <a:xfrm>
                        <a:off x="5054600" y="1524000"/>
                        <a:ext cx="838200" cy="8001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658090739"/>
              </p:ext>
            </p:extLst>
          </p:nvPr>
        </p:nvGraphicFramePr>
        <p:xfrm>
          <a:off x="8191500" y="4083049"/>
          <a:ext cx="952500" cy="368300"/>
        </p:xfrm>
        <a:graphic>
          <a:graphicData uri="http://schemas.openxmlformats.org/presentationml/2006/ole">
            <mc:AlternateContent xmlns:mc="http://schemas.openxmlformats.org/markup-compatibility/2006">
              <mc:Choice xmlns:v="urn:schemas-microsoft-com:vml" Requires="v">
                <p:oleObj spid="_x0000_s12333" name="Equation" r:id="rId5" imgW="952500" imgH="368300" progId="Equation.3">
                  <p:embed/>
                </p:oleObj>
              </mc:Choice>
              <mc:Fallback>
                <p:oleObj name="Equation" r:id="rId5" imgW="952500" imgH="368300" progId="Equation.3">
                  <p:embed/>
                  <p:pic>
                    <p:nvPicPr>
                      <p:cNvPr id="0" name=""/>
                      <p:cNvPicPr/>
                      <p:nvPr/>
                    </p:nvPicPr>
                    <p:blipFill>
                      <a:blip r:embed="rId6"/>
                      <a:stretch>
                        <a:fillRect/>
                      </a:stretch>
                    </p:blipFill>
                    <p:spPr>
                      <a:xfrm>
                        <a:off x="8191500" y="4083049"/>
                        <a:ext cx="952500" cy="368300"/>
                      </a:xfrm>
                      <a:prstGeom prst="rect">
                        <a:avLst/>
                      </a:prstGeom>
                    </p:spPr>
                  </p:pic>
                </p:oleObj>
              </mc:Fallback>
            </mc:AlternateContent>
          </a:graphicData>
        </a:graphic>
      </p:graphicFrame>
      <p:sp>
        <p:nvSpPr>
          <p:cNvPr id="35" name="TextBox 34"/>
          <p:cNvSpPr txBox="1"/>
          <p:nvPr/>
        </p:nvSpPr>
        <p:spPr>
          <a:xfrm>
            <a:off x="1143000" y="685800"/>
            <a:ext cx="2764369" cy="461665"/>
          </a:xfrm>
          <a:prstGeom prst="rect">
            <a:avLst/>
          </a:prstGeom>
          <a:noFill/>
          <a:ln w="38100" cmpd="sng">
            <a:noFill/>
          </a:ln>
        </p:spPr>
        <p:txBody>
          <a:bodyPr wrap="square" rtlCol="0">
            <a:spAutoFit/>
          </a:bodyPr>
          <a:lstStyle/>
          <a:p>
            <a:pPr algn="ctr"/>
            <a:r>
              <a:rPr lang="en-US" sz="2400" dirty="0" smtClean="0"/>
              <a:t>Future Supply &gt; 0:</a:t>
            </a:r>
            <a:endParaRPr lang="en-US" sz="2400" baseline="-25000" dirty="0"/>
          </a:p>
        </p:txBody>
      </p:sp>
      <p:graphicFrame>
        <p:nvGraphicFramePr>
          <p:cNvPr id="36" name="Object 35"/>
          <p:cNvGraphicFramePr>
            <a:graphicFrameLocks noChangeAspect="1"/>
          </p:cNvGraphicFramePr>
          <p:nvPr>
            <p:extLst>
              <p:ext uri="{D42A27DB-BD31-4B8C-83A1-F6EECF244321}">
                <p14:modId xmlns:p14="http://schemas.microsoft.com/office/powerpoint/2010/main" val="892057063"/>
              </p:ext>
            </p:extLst>
          </p:nvPr>
        </p:nvGraphicFramePr>
        <p:xfrm>
          <a:off x="4008438" y="533400"/>
          <a:ext cx="3263900" cy="800100"/>
        </p:xfrm>
        <a:graphic>
          <a:graphicData uri="http://schemas.openxmlformats.org/presentationml/2006/ole">
            <mc:AlternateContent xmlns:mc="http://schemas.openxmlformats.org/markup-compatibility/2006">
              <mc:Choice xmlns:v="urn:schemas-microsoft-com:vml" Requires="v">
                <p:oleObj spid="_x0000_s12334" name="Equation" r:id="rId7" imgW="3263900" imgH="800100" progId="Equation.3">
                  <p:embed/>
                </p:oleObj>
              </mc:Choice>
              <mc:Fallback>
                <p:oleObj name="Equation" r:id="rId7" imgW="3263900" imgH="800100" progId="Equation.3">
                  <p:embed/>
                  <p:pic>
                    <p:nvPicPr>
                      <p:cNvPr id="0" name=""/>
                      <p:cNvPicPr/>
                      <p:nvPr/>
                    </p:nvPicPr>
                    <p:blipFill>
                      <a:blip r:embed="rId8"/>
                      <a:stretch>
                        <a:fillRect/>
                      </a:stretch>
                    </p:blipFill>
                    <p:spPr>
                      <a:xfrm>
                        <a:off x="4008438" y="533400"/>
                        <a:ext cx="3263900" cy="800100"/>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258725038"/>
              </p:ext>
            </p:extLst>
          </p:nvPr>
        </p:nvGraphicFramePr>
        <p:xfrm>
          <a:off x="5834063" y="4254500"/>
          <a:ext cx="825500" cy="330200"/>
        </p:xfrm>
        <a:graphic>
          <a:graphicData uri="http://schemas.openxmlformats.org/presentationml/2006/ole">
            <mc:AlternateContent xmlns:mc="http://schemas.openxmlformats.org/markup-compatibility/2006">
              <mc:Choice xmlns:v="urn:schemas-microsoft-com:vml" Requires="v">
                <p:oleObj spid="_x0000_s12335" name="Equation" r:id="rId9" imgW="825500" imgH="330200" progId="Equation.3">
                  <p:embed/>
                </p:oleObj>
              </mc:Choice>
              <mc:Fallback>
                <p:oleObj name="Equation" r:id="rId9" imgW="825500" imgH="330200" progId="Equation.3">
                  <p:embed/>
                  <p:pic>
                    <p:nvPicPr>
                      <p:cNvPr id="0" name=""/>
                      <p:cNvPicPr/>
                      <p:nvPr/>
                    </p:nvPicPr>
                    <p:blipFill>
                      <a:blip r:embed="rId10"/>
                      <a:stretch>
                        <a:fillRect/>
                      </a:stretch>
                    </p:blipFill>
                    <p:spPr>
                      <a:xfrm>
                        <a:off x="5834063" y="4254500"/>
                        <a:ext cx="825500" cy="33020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774020759"/>
              </p:ext>
            </p:extLst>
          </p:nvPr>
        </p:nvGraphicFramePr>
        <p:xfrm>
          <a:off x="4072996" y="2730500"/>
          <a:ext cx="825500" cy="330200"/>
        </p:xfrm>
        <a:graphic>
          <a:graphicData uri="http://schemas.openxmlformats.org/presentationml/2006/ole">
            <mc:AlternateContent xmlns:mc="http://schemas.openxmlformats.org/markup-compatibility/2006">
              <mc:Choice xmlns:v="urn:schemas-microsoft-com:vml" Requires="v">
                <p:oleObj spid="_x0000_s12336" name="Equation" r:id="rId11" imgW="825500" imgH="330200" progId="Equation.3">
                  <p:embed/>
                </p:oleObj>
              </mc:Choice>
              <mc:Fallback>
                <p:oleObj name="Equation" r:id="rId11" imgW="825500" imgH="330200" progId="Equation.3">
                  <p:embed/>
                  <p:pic>
                    <p:nvPicPr>
                      <p:cNvPr id="0" name=""/>
                      <p:cNvPicPr/>
                      <p:nvPr/>
                    </p:nvPicPr>
                    <p:blipFill>
                      <a:blip r:embed="rId10"/>
                      <a:stretch>
                        <a:fillRect/>
                      </a:stretch>
                    </p:blipFill>
                    <p:spPr>
                      <a:xfrm>
                        <a:off x="4072996" y="2730500"/>
                        <a:ext cx="825500" cy="330200"/>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568715219"/>
              </p:ext>
            </p:extLst>
          </p:nvPr>
        </p:nvGraphicFramePr>
        <p:xfrm>
          <a:off x="3314700" y="4254500"/>
          <a:ext cx="990600" cy="330200"/>
        </p:xfrm>
        <a:graphic>
          <a:graphicData uri="http://schemas.openxmlformats.org/presentationml/2006/ole">
            <mc:AlternateContent xmlns:mc="http://schemas.openxmlformats.org/markup-compatibility/2006">
              <mc:Choice xmlns:v="urn:schemas-microsoft-com:vml" Requires="v">
                <p:oleObj spid="_x0000_s12337" name="Equation" r:id="rId12" imgW="990600" imgH="330200" progId="Equation.3">
                  <p:embed/>
                </p:oleObj>
              </mc:Choice>
              <mc:Fallback>
                <p:oleObj name="Equation" r:id="rId12" imgW="990600" imgH="330200" progId="Equation.3">
                  <p:embed/>
                  <p:pic>
                    <p:nvPicPr>
                      <p:cNvPr id="0" name=""/>
                      <p:cNvPicPr/>
                      <p:nvPr/>
                    </p:nvPicPr>
                    <p:blipFill>
                      <a:blip r:embed="rId13"/>
                      <a:stretch>
                        <a:fillRect/>
                      </a:stretch>
                    </p:blipFill>
                    <p:spPr>
                      <a:xfrm>
                        <a:off x="3314700" y="4254500"/>
                        <a:ext cx="990600" cy="330200"/>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1791538727"/>
              </p:ext>
            </p:extLst>
          </p:nvPr>
        </p:nvGraphicFramePr>
        <p:xfrm>
          <a:off x="3962400" y="5168900"/>
          <a:ext cx="990600" cy="330200"/>
        </p:xfrm>
        <a:graphic>
          <a:graphicData uri="http://schemas.openxmlformats.org/presentationml/2006/ole">
            <mc:AlternateContent xmlns:mc="http://schemas.openxmlformats.org/markup-compatibility/2006">
              <mc:Choice xmlns:v="urn:schemas-microsoft-com:vml" Requires="v">
                <p:oleObj spid="_x0000_s12338" name="Equation" r:id="rId14" imgW="990600" imgH="330200" progId="Equation.3">
                  <p:embed/>
                </p:oleObj>
              </mc:Choice>
              <mc:Fallback>
                <p:oleObj name="Equation" r:id="rId14" imgW="990600" imgH="330200" progId="Equation.3">
                  <p:embed/>
                  <p:pic>
                    <p:nvPicPr>
                      <p:cNvPr id="0" name=""/>
                      <p:cNvPicPr/>
                      <p:nvPr/>
                    </p:nvPicPr>
                    <p:blipFill>
                      <a:blip r:embed="rId13"/>
                      <a:stretch>
                        <a:fillRect/>
                      </a:stretch>
                    </p:blipFill>
                    <p:spPr>
                      <a:xfrm>
                        <a:off x="3962400" y="5168900"/>
                        <a:ext cx="990600" cy="330200"/>
                      </a:xfrm>
                      <a:prstGeom prst="rect">
                        <a:avLst/>
                      </a:prstGeom>
                    </p:spPr>
                  </p:pic>
                </p:oleObj>
              </mc:Fallback>
            </mc:AlternateContent>
          </a:graphicData>
        </a:graphic>
      </p:graphicFrame>
      <p:cxnSp>
        <p:nvCxnSpPr>
          <p:cNvPr id="42" name="Straight Connector 41"/>
          <p:cNvCxnSpPr/>
          <p:nvPr/>
        </p:nvCxnSpPr>
        <p:spPr>
          <a:xfrm rot="16200000">
            <a:off x="3848320" y="2273518"/>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rot="18861949">
            <a:off x="5722211" y="2807571"/>
            <a:ext cx="2470981" cy="461665"/>
          </a:xfrm>
          <a:prstGeom prst="rect">
            <a:avLst/>
          </a:prstGeom>
          <a:noFill/>
          <a:ln w="38100" cmpd="sng">
            <a:noFill/>
          </a:ln>
        </p:spPr>
        <p:txBody>
          <a:bodyPr wrap="square" rtlCol="0">
            <a:spAutoFit/>
          </a:bodyPr>
          <a:lstStyle/>
          <a:p>
            <a:pPr algn="ctr"/>
            <a:r>
              <a:rPr lang="en-US" sz="2400" dirty="0" smtClean="0"/>
              <a:t>Future Supply &gt; 0:</a:t>
            </a:r>
            <a:endParaRPr lang="en-US" sz="2400" baseline="-25000" dirty="0"/>
          </a:p>
        </p:txBody>
      </p:sp>
    </p:spTree>
    <p:extLst>
      <p:ext uri="{BB962C8B-B14F-4D97-AF65-F5344CB8AC3E}">
        <p14:creationId xmlns:p14="http://schemas.microsoft.com/office/powerpoint/2010/main" val="1504948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AE7051F-6F99-364B-BFB3-32AB1DA31AE5}" type="slidenum">
              <a:rPr lang="en-US" smtClean="0"/>
              <a:pPr/>
              <a:t>26</a:t>
            </a:fld>
            <a:endParaRPr lang="en-US" dirty="0"/>
          </a:p>
        </p:txBody>
      </p:sp>
      <p:cxnSp>
        <p:nvCxnSpPr>
          <p:cNvPr id="6" name="Straight Connector 5"/>
          <p:cNvCxnSpPr/>
          <p:nvPr/>
        </p:nvCxnSpPr>
        <p:spPr>
          <a:xfrm>
            <a:off x="1371600" y="4114800"/>
            <a:ext cx="73152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029200" y="1676400"/>
            <a:ext cx="0" cy="48768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876800" y="28956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876800" y="53340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a:off x="6093883" y="4111625"/>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a:off x="3657600" y="4114799"/>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33" name="Object 32"/>
          <p:cNvGraphicFramePr>
            <a:graphicFrameLocks noChangeAspect="1"/>
          </p:cNvGraphicFramePr>
          <p:nvPr>
            <p:extLst>
              <p:ext uri="{D42A27DB-BD31-4B8C-83A1-F6EECF244321}">
                <p14:modId xmlns:p14="http://schemas.microsoft.com/office/powerpoint/2010/main" val="41445886"/>
              </p:ext>
            </p:extLst>
          </p:nvPr>
        </p:nvGraphicFramePr>
        <p:xfrm>
          <a:off x="5054600" y="1524000"/>
          <a:ext cx="838200" cy="800100"/>
        </p:xfrm>
        <a:graphic>
          <a:graphicData uri="http://schemas.openxmlformats.org/presentationml/2006/ole">
            <mc:AlternateContent xmlns:mc="http://schemas.openxmlformats.org/markup-compatibility/2006">
              <mc:Choice xmlns:v="urn:schemas-microsoft-com:vml" Requires="v">
                <p:oleObj spid="_x0000_s13330" name="Equation" r:id="rId3" imgW="838200" imgH="800100" progId="Equation.3">
                  <p:embed/>
                </p:oleObj>
              </mc:Choice>
              <mc:Fallback>
                <p:oleObj name="Equation" r:id="rId3" imgW="838200" imgH="800100" progId="Equation.3">
                  <p:embed/>
                  <p:pic>
                    <p:nvPicPr>
                      <p:cNvPr id="0" name=""/>
                      <p:cNvPicPr/>
                      <p:nvPr/>
                    </p:nvPicPr>
                    <p:blipFill>
                      <a:blip r:embed="rId4"/>
                      <a:stretch>
                        <a:fillRect/>
                      </a:stretch>
                    </p:blipFill>
                    <p:spPr>
                      <a:xfrm>
                        <a:off x="5054600" y="1524000"/>
                        <a:ext cx="838200" cy="8001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98153284"/>
              </p:ext>
            </p:extLst>
          </p:nvPr>
        </p:nvGraphicFramePr>
        <p:xfrm>
          <a:off x="8191500" y="4083049"/>
          <a:ext cx="952500" cy="368300"/>
        </p:xfrm>
        <a:graphic>
          <a:graphicData uri="http://schemas.openxmlformats.org/presentationml/2006/ole">
            <mc:AlternateContent xmlns:mc="http://schemas.openxmlformats.org/markup-compatibility/2006">
              <mc:Choice xmlns:v="urn:schemas-microsoft-com:vml" Requires="v">
                <p:oleObj spid="_x0000_s13331" name="Equation" r:id="rId5" imgW="952500" imgH="368300" progId="Equation.3">
                  <p:embed/>
                </p:oleObj>
              </mc:Choice>
              <mc:Fallback>
                <p:oleObj name="Equation" r:id="rId5" imgW="952500" imgH="368300" progId="Equation.3">
                  <p:embed/>
                  <p:pic>
                    <p:nvPicPr>
                      <p:cNvPr id="0" name=""/>
                      <p:cNvPicPr/>
                      <p:nvPr/>
                    </p:nvPicPr>
                    <p:blipFill>
                      <a:blip r:embed="rId6"/>
                      <a:stretch>
                        <a:fillRect/>
                      </a:stretch>
                    </p:blipFill>
                    <p:spPr>
                      <a:xfrm>
                        <a:off x="8191500" y="4083049"/>
                        <a:ext cx="952500" cy="368300"/>
                      </a:xfrm>
                      <a:prstGeom prst="rect">
                        <a:avLst/>
                      </a:prstGeom>
                    </p:spPr>
                  </p:pic>
                </p:oleObj>
              </mc:Fallback>
            </mc:AlternateContent>
          </a:graphicData>
        </a:graphic>
      </p:graphicFrame>
      <p:sp>
        <p:nvSpPr>
          <p:cNvPr id="35" name="TextBox 34"/>
          <p:cNvSpPr txBox="1"/>
          <p:nvPr/>
        </p:nvSpPr>
        <p:spPr>
          <a:xfrm>
            <a:off x="1143000" y="685800"/>
            <a:ext cx="2764369" cy="461665"/>
          </a:xfrm>
          <a:prstGeom prst="rect">
            <a:avLst/>
          </a:prstGeom>
          <a:noFill/>
          <a:ln w="38100" cmpd="sng">
            <a:noFill/>
          </a:ln>
        </p:spPr>
        <p:txBody>
          <a:bodyPr wrap="square" rtlCol="0">
            <a:spAutoFit/>
          </a:bodyPr>
          <a:lstStyle/>
          <a:p>
            <a:pPr algn="ctr"/>
            <a:r>
              <a:rPr lang="en-US" sz="2400" dirty="0" smtClean="0"/>
              <a:t>In combination:</a:t>
            </a:r>
            <a:endParaRPr lang="en-US" sz="2400" baseline="-25000" dirty="0"/>
          </a:p>
        </p:txBody>
      </p:sp>
      <p:cxnSp>
        <p:nvCxnSpPr>
          <p:cNvPr id="42" name="Straight Connector 41"/>
          <p:cNvCxnSpPr/>
          <p:nvPr/>
        </p:nvCxnSpPr>
        <p:spPr>
          <a:xfrm rot="16200000">
            <a:off x="3848320" y="2273518"/>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rot="18861949">
            <a:off x="5722211" y="2807571"/>
            <a:ext cx="2470981" cy="461665"/>
          </a:xfrm>
          <a:prstGeom prst="rect">
            <a:avLst/>
          </a:prstGeom>
          <a:noFill/>
          <a:ln w="38100" cmpd="sng">
            <a:noFill/>
          </a:ln>
        </p:spPr>
        <p:txBody>
          <a:bodyPr wrap="square" rtlCol="0">
            <a:spAutoFit/>
          </a:bodyPr>
          <a:lstStyle/>
          <a:p>
            <a:pPr algn="ctr"/>
            <a:r>
              <a:rPr lang="en-US" sz="2400" dirty="0" smtClean="0"/>
              <a:t>Future Supply &gt; 0:</a:t>
            </a:r>
            <a:endParaRPr lang="en-US" sz="2400" baseline="-25000" dirty="0"/>
          </a:p>
        </p:txBody>
      </p:sp>
      <p:cxnSp>
        <p:nvCxnSpPr>
          <p:cNvPr id="20" name="Straight Connector 19"/>
          <p:cNvCxnSpPr/>
          <p:nvPr/>
        </p:nvCxnSpPr>
        <p:spPr>
          <a:xfrm rot="16200000">
            <a:off x="2172758" y="1523782"/>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18861949">
            <a:off x="4732889" y="2017501"/>
            <a:ext cx="2470981" cy="461665"/>
          </a:xfrm>
          <a:prstGeom prst="rect">
            <a:avLst/>
          </a:prstGeom>
          <a:noFill/>
          <a:ln w="38100" cmpd="sng">
            <a:noFill/>
          </a:ln>
        </p:spPr>
        <p:txBody>
          <a:bodyPr wrap="square" rtlCol="0">
            <a:spAutoFit/>
          </a:bodyPr>
          <a:lstStyle/>
          <a:p>
            <a:pPr algn="ctr"/>
            <a:r>
              <a:rPr lang="en-US" sz="2400" dirty="0" smtClean="0"/>
              <a:t>Spot Supply &gt; 0:</a:t>
            </a:r>
            <a:endParaRPr lang="en-US" sz="2400" baseline="-25000" dirty="0"/>
          </a:p>
        </p:txBody>
      </p:sp>
      <p:cxnSp>
        <p:nvCxnSpPr>
          <p:cNvPr id="22" name="Straight Connector 21"/>
          <p:cNvCxnSpPr/>
          <p:nvPr/>
        </p:nvCxnSpPr>
        <p:spPr>
          <a:xfrm>
            <a:off x="3505200" y="1403689"/>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rot="2661949">
            <a:off x="2733322" y="1659608"/>
            <a:ext cx="1751501" cy="830997"/>
          </a:xfrm>
          <a:prstGeom prst="rect">
            <a:avLst/>
          </a:prstGeom>
          <a:noFill/>
          <a:ln w="38100" cmpd="sng">
            <a:noFill/>
          </a:ln>
        </p:spPr>
        <p:txBody>
          <a:bodyPr wrap="square" rtlCol="0">
            <a:spAutoFit/>
          </a:bodyPr>
          <a:lstStyle/>
          <a:p>
            <a:pPr algn="ctr"/>
            <a:r>
              <a:rPr lang="en-US" sz="2400" dirty="0" smtClean="0"/>
              <a:t>Future Demand &gt; 0:</a:t>
            </a:r>
            <a:endParaRPr lang="en-US" sz="2400" baseline="-25000" dirty="0"/>
          </a:p>
        </p:txBody>
      </p:sp>
      <p:cxnSp>
        <p:nvCxnSpPr>
          <p:cNvPr id="24" name="Straight Connector 23"/>
          <p:cNvCxnSpPr/>
          <p:nvPr/>
        </p:nvCxnSpPr>
        <p:spPr>
          <a:xfrm>
            <a:off x="1981200" y="2324100"/>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rot="2661949">
            <a:off x="1709754" y="2691835"/>
            <a:ext cx="2501902" cy="461665"/>
          </a:xfrm>
          <a:prstGeom prst="rect">
            <a:avLst/>
          </a:prstGeom>
          <a:noFill/>
          <a:ln w="38100" cmpd="sng">
            <a:noFill/>
          </a:ln>
        </p:spPr>
        <p:txBody>
          <a:bodyPr wrap="square" rtlCol="0">
            <a:spAutoFit/>
          </a:bodyPr>
          <a:lstStyle/>
          <a:p>
            <a:pPr algn="ctr"/>
            <a:r>
              <a:rPr lang="en-US" sz="2400" dirty="0" smtClean="0"/>
              <a:t>Spot Demand &gt; 0:</a:t>
            </a:r>
            <a:endParaRPr lang="en-US" sz="2400" baseline="-25000" dirty="0"/>
          </a:p>
        </p:txBody>
      </p:sp>
    </p:spTree>
    <p:extLst>
      <p:ext uri="{BB962C8B-B14F-4D97-AF65-F5344CB8AC3E}">
        <p14:creationId xmlns:p14="http://schemas.microsoft.com/office/powerpoint/2010/main" val="3571417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1" grpId="0"/>
      <p:bldP spid="23"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1533" y="2904066"/>
            <a:ext cx="2444750" cy="2429934"/>
          </a:xfrm>
          <a:custGeom>
            <a:avLst/>
            <a:gdLst>
              <a:gd name="connsiteX0" fmla="*/ 0 w 1902883"/>
              <a:gd name="connsiteY0" fmla="*/ 0 h 1447800"/>
              <a:gd name="connsiteX1" fmla="*/ 1902883 w 1902883"/>
              <a:gd name="connsiteY1" fmla="*/ 0 h 1447800"/>
              <a:gd name="connsiteX2" fmla="*/ 1902883 w 1902883"/>
              <a:gd name="connsiteY2" fmla="*/ 1447800 h 1447800"/>
              <a:gd name="connsiteX3" fmla="*/ 0 w 1902883"/>
              <a:gd name="connsiteY3" fmla="*/ 1447800 h 1447800"/>
              <a:gd name="connsiteX4" fmla="*/ 0 w 1902883"/>
              <a:gd name="connsiteY4" fmla="*/ 0 h 1447800"/>
              <a:gd name="connsiteX0" fmla="*/ 0 w 2444750"/>
              <a:gd name="connsiteY0" fmla="*/ 372533 h 1447800"/>
              <a:gd name="connsiteX1" fmla="*/ 2444750 w 2444750"/>
              <a:gd name="connsiteY1" fmla="*/ 0 h 1447800"/>
              <a:gd name="connsiteX2" fmla="*/ 2444750 w 2444750"/>
              <a:gd name="connsiteY2" fmla="*/ 1447800 h 1447800"/>
              <a:gd name="connsiteX3" fmla="*/ 541867 w 2444750"/>
              <a:gd name="connsiteY3" fmla="*/ 1447800 h 1447800"/>
              <a:gd name="connsiteX4" fmla="*/ 0 w 2444750"/>
              <a:gd name="connsiteY4" fmla="*/ 372533 h 1447800"/>
              <a:gd name="connsiteX0" fmla="*/ 0 w 2444750"/>
              <a:gd name="connsiteY0" fmla="*/ 1202267 h 2277534"/>
              <a:gd name="connsiteX1" fmla="*/ 1242483 w 2444750"/>
              <a:gd name="connsiteY1" fmla="*/ 0 h 2277534"/>
              <a:gd name="connsiteX2" fmla="*/ 2444750 w 2444750"/>
              <a:gd name="connsiteY2" fmla="*/ 2277534 h 2277534"/>
              <a:gd name="connsiteX3" fmla="*/ 541867 w 2444750"/>
              <a:gd name="connsiteY3" fmla="*/ 2277534 h 2277534"/>
              <a:gd name="connsiteX4" fmla="*/ 0 w 2444750"/>
              <a:gd name="connsiteY4" fmla="*/ 1202267 h 2277534"/>
              <a:gd name="connsiteX0" fmla="*/ 0 w 2444750"/>
              <a:gd name="connsiteY0" fmla="*/ 1202267 h 2277534"/>
              <a:gd name="connsiteX1" fmla="*/ 1242483 w 2444750"/>
              <a:gd name="connsiteY1" fmla="*/ 0 h 2277534"/>
              <a:gd name="connsiteX2" fmla="*/ 2444750 w 2444750"/>
              <a:gd name="connsiteY2" fmla="*/ 1210734 h 2277534"/>
              <a:gd name="connsiteX3" fmla="*/ 541867 w 2444750"/>
              <a:gd name="connsiteY3" fmla="*/ 2277534 h 2277534"/>
              <a:gd name="connsiteX4" fmla="*/ 0 w 2444750"/>
              <a:gd name="connsiteY4" fmla="*/ 1202267 h 2277534"/>
              <a:gd name="connsiteX0" fmla="*/ 0 w 2444750"/>
              <a:gd name="connsiteY0" fmla="*/ 1202267 h 2429934"/>
              <a:gd name="connsiteX1" fmla="*/ 1242483 w 2444750"/>
              <a:gd name="connsiteY1" fmla="*/ 0 h 2429934"/>
              <a:gd name="connsiteX2" fmla="*/ 2444750 w 2444750"/>
              <a:gd name="connsiteY2" fmla="*/ 1210734 h 2429934"/>
              <a:gd name="connsiteX3" fmla="*/ 1253067 w 2444750"/>
              <a:gd name="connsiteY3" fmla="*/ 2429934 h 2429934"/>
              <a:gd name="connsiteX4" fmla="*/ 0 w 2444750"/>
              <a:gd name="connsiteY4" fmla="*/ 1202267 h 2429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0" h="2429934">
                <a:moveTo>
                  <a:pt x="0" y="1202267"/>
                </a:moveTo>
                <a:lnTo>
                  <a:pt x="1242483" y="0"/>
                </a:lnTo>
                <a:lnTo>
                  <a:pt x="2444750" y="1210734"/>
                </a:lnTo>
                <a:lnTo>
                  <a:pt x="1253067" y="2429934"/>
                </a:lnTo>
                <a:lnTo>
                  <a:pt x="0" y="1202267"/>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AAE7051F-6F99-364B-BFB3-32AB1DA31AE5}" type="slidenum">
              <a:rPr lang="en-US" smtClean="0"/>
              <a:pPr/>
              <a:t>27</a:t>
            </a:fld>
            <a:endParaRPr lang="en-US" dirty="0"/>
          </a:p>
        </p:txBody>
      </p:sp>
      <p:cxnSp>
        <p:nvCxnSpPr>
          <p:cNvPr id="6" name="Straight Connector 5"/>
          <p:cNvCxnSpPr/>
          <p:nvPr/>
        </p:nvCxnSpPr>
        <p:spPr>
          <a:xfrm>
            <a:off x="1371600" y="4114800"/>
            <a:ext cx="73152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029200" y="1676400"/>
            <a:ext cx="0" cy="48768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876800" y="28956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876800" y="53340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a:off x="6093883" y="4111625"/>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a:off x="3657600" y="4114799"/>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33" name="Object 32"/>
          <p:cNvGraphicFramePr>
            <a:graphicFrameLocks noChangeAspect="1"/>
          </p:cNvGraphicFramePr>
          <p:nvPr>
            <p:extLst>
              <p:ext uri="{D42A27DB-BD31-4B8C-83A1-F6EECF244321}">
                <p14:modId xmlns:p14="http://schemas.microsoft.com/office/powerpoint/2010/main" val="1814750022"/>
              </p:ext>
            </p:extLst>
          </p:nvPr>
        </p:nvGraphicFramePr>
        <p:xfrm>
          <a:off x="5054600" y="1524000"/>
          <a:ext cx="838200" cy="800100"/>
        </p:xfrm>
        <a:graphic>
          <a:graphicData uri="http://schemas.openxmlformats.org/presentationml/2006/ole">
            <mc:AlternateContent xmlns:mc="http://schemas.openxmlformats.org/markup-compatibility/2006">
              <mc:Choice xmlns:v="urn:schemas-microsoft-com:vml" Requires="v">
                <p:oleObj spid="_x0000_s14352" name="Equation" r:id="rId3" imgW="838200" imgH="800100" progId="Equation.3">
                  <p:embed/>
                </p:oleObj>
              </mc:Choice>
              <mc:Fallback>
                <p:oleObj name="Equation" r:id="rId3" imgW="838200" imgH="800100" progId="Equation.3">
                  <p:embed/>
                  <p:pic>
                    <p:nvPicPr>
                      <p:cNvPr id="0" name=""/>
                      <p:cNvPicPr/>
                      <p:nvPr/>
                    </p:nvPicPr>
                    <p:blipFill>
                      <a:blip r:embed="rId4"/>
                      <a:stretch>
                        <a:fillRect/>
                      </a:stretch>
                    </p:blipFill>
                    <p:spPr>
                      <a:xfrm>
                        <a:off x="5054600" y="1524000"/>
                        <a:ext cx="838200" cy="8001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810503270"/>
              </p:ext>
            </p:extLst>
          </p:nvPr>
        </p:nvGraphicFramePr>
        <p:xfrm>
          <a:off x="8191500" y="4083049"/>
          <a:ext cx="952500" cy="368300"/>
        </p:xfrm>
        <a:graphic>
          <a:graphicData uri="http://schemas.openxmlformats.org/presentationml/2006/ole">
            <mc:AlternateContent xmlns:mc="http://schemas.openxmlformats.org/markup-compatibility/2006">
              <mc:Choice xmlns:v="urn:schemas-microsoft-com:vml" Requires="v">
                <p:oleObj spid="_x0000_s14353" name="Equation" r:id="rId5" imgW="952500" imgH="368300" progId="Equation.3">
                  <p:embed/>
                </p:oleObj>
              </mc:Choice>
              <mc:Fallback>
                <p:oleObj name="Equation" r:id="rId5" imgW="952500" imgH="368300" progId="Equation.3">
                  <p:embed/>
                  <p:pic>
                    <p:nvPicPr>
                      <p:cNvPr id="0" name=""/>
                      <p:cNvPicPr/>
                      <p:nvPr/>
                    </p:nvPicPr>
                    <p:blipFill>
                      <a:blip r:embed="rId6"/>
                      <a:stretch>
                        <a:fillRect/>
                      </a:stretch>
                    </p:blipFill>
                    <p:spPr>
                      <a:xfrm>
                        <a:off x="8191500" y="4083049"/>
                        <a:ext cx="952500" cy="368300"/>
                      </a:xfrm>
                      <a:prstGeom prst="rect">
                        <a:avLst/>
                      </a:prstGeom>
                    </p:spPr>
                  </p:pic>
                </p:oleObj>
              </mc:Fallback>
            </mc:AlternateContent>
          </a:graphicData>
        </a:graphic>
      </p:graphicFrame>
      <p:sp>
        <p:nvSpPr>
          <p:cNvPr id="35" name="TextBox 34"/>
          <p:cNvSpPr txBox="1"/>
          <p:nvPr/>
        </p:nvSpPr>
        <p:spPr>
          <a:xfrm>
            <a:off x="1143000" y="685800"/>
            <a:ext cx="2764369" cy="461665"/>
          </a:xfrm>
          <a:prstGeom prst="rect">
            <a:avLst/>
          </a:prstGeom>
          <a:noFill/>
          <a:ln w="38100" cmpd="sng">
            <a:noFill/>
          </a:ln>
        </p:spPr>
        <p:txBody>
          <a:bodyPr wrap="square" rtlCol="0">
            <a:spAutoFit/>
          </a:bodyPr>
          <a:lstStyle/>
          <a:p>
            <a:pPr algn="ctr"/>
            <a:r>
              <a:rPr lang="en-US" sz="2400" dirty="0" smtClean="0"/>
              <a:t>In combination:</a:t>
            </a:r>
            <a:endParaRPr lang="en-US" sz="2400" baseline="-25000" dirty="0"/>
          </a:p>
        </p:txBody>
      </p:sp>
      <p:cxnSp>
        <p:nvCxnSpPr>
          <p:cNvPr id="42" name="Straight Connector 41"/>
          <p:cNvCxnSpPr/>
          <p:nvPr/>
        </p:nvCxnSpPr>
        <p:spPr>
          <a:xfrm rot="16200000">
            <a:off x="3848320" y="2273518"/>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rot="18861949">
            <a:off x="5722211" y="2807571"/>
            <a:ext cx="2470981" cy="461665"/>
          </a:xfrm>
          <a:prstGeom prst="rect">
            <a:avLst/>
          </a:prstGeom>
          <a:noFill/>
          <a:ln w="38100" cmpd="sng">
            <a:noFill/>
          </a:ln>
        </p:spPr>
        <p:txBody>
          <a:bodyPr wrap="square" rtlCol="0">
            <a:spAutoFit/>
          </a:bodyPr>
          <a:lstStyle/>
          <a:p>
            <a:pPr algn="ctr"/>
            <a:r>
              <a:rPr lang="en-US" sz="2400" dirty="0" smtClean="0"/>
              <a:t>Future Supply &gt; 0:</a:t>
            </a:r>
            <a:endParaRPr lang="en-US" sz="2400" baseline="-25000" dirty="0"/>
          </a:p>
        </p:txBody>
      </p:sp>
      <p:cxnSp>
        <p:nvCxnSpPr>
          <p:cNvPr id="20" name="Straight Connector 19"/>
          <p:cNvCxnSpPr/>
          <p:nvPr/>
        </p:nvCxnSpPr>
        <p:spPr>
          <a:xfrm rot="16200000">
            <a:off x="2172758" y="1523782"/>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18861949">
            <a:off x="4732889" y="2017501"/>
            <a:ext cx="2470981" cy="461665"/>
          </a:xfrm>
          <a:prstGeom prst="rect">
            <a:avLst/>
          </a:prstGeom>
          <a:noFill/>
          <a:ln w="38100" cmpd="sng">
            <a:noFill/>
          </a:ln>
        </p:spPr>
        <p:txBody>
          <a:bodyPr wrap="square" rtlCol="0">
            <a:spAutoFit/>
          </a:bodyPr>
          <a:lstStyle/>
          <a:p>
            <a:pPr algn="ctr"/>
            <a:r>
              <a:rPr lang="en-US" sz="2400" dirty="0" smtClean="0"/>
              <a:t>Spot Supply &gt; 0:</a:t>
            </a:r>
            <a:endParaRPr lang="en-US" sz="2400" baseline="-25000" dirty="0"/>
          </a:p>
        </p:txBody>
      </p:sp>
      <p:cxnSp>
        <p:nvCxnSpPr>
          <p:cNvPr id="22" name="Straight Connector 21"/>
          <p:cNvCxnSpPr/>
          <p:nvPr/>
        </p:nvCxnSpPr>
        <p:spPr>
          <a:xfrm>
            <a:off x="3505200" y="1403689"/>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rot="2661949">
            <a:off x="2733322" y="1659608"/>
            <a:ext cx="1751501" cy="830997"/>
          </a:xfrm>
          <a:prstGeom prst="rect">
            <a:avLst/>
          </a:prstGeom>
          <a:noFill/>
          <a:ln w="38100" cmpd="sng">
            <a:noFill/>
          </a:ln>
        </p:spPr>
        <p:txBody>
          <a:bodyPr wrap="square" rtlCol="0">
            <a:spAutoFit/>
          </a:bodyPr>
          <a:lstStyle/>
          <a:p>
            <a:pPr algn="ctr"/>
            <a:r>
              <a:rPr lang="en-US" sz="2400" dirty="0" smtClean="0"/>
              <a:t>Future Demand &gt; 0:</a:t>
            </a:r>
            <a:endParaRPr lang="en-US" sz="2400" baseline="-25000" dirty="0"/>
          </a:p>
        </p:txBody>
      </p:sp>
      <p:cxnSp>
        <p:nvCxnSpPr>
          <p:cNvPr id="24" name="Straight Connector 23"/>
          <p:cNvCxnSpPr/>
          <p:nvPr/>
        </p:nvCxnSpPr>
        <p:spPr>
          <a:xfrm>
            <a:off x="1981200" y="2324100"/>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rot="2661949">
            <a:off x="1709754" y="2691835"/>
            <a:ext cx="2501902" cy="461665"/>
          </a:xfrm>
          <a:prstGeom prst="rect">
            <a:avLst/>
          </a:prstGeom>
          <a:noFill/>
          <a:ln w="38100" cmpd="sng">
            <a:noFill/>
          </a:ln>
        </p:spPr>
        <p:txBody>
          <a:bodyPr wrap="square" rtlCol="0">
            <a:spAutoFit/>
          </a:bodyPr>
          <a:lstStyle/>
          <a:p>
            <a:pPr algn="ctr"/>
            <a:r>
              <a:rPr lang="en-US" sz="2400" dirty="0" smtClean="0"/>
              <a:t>Spot Demand &gt; 0:</a:t>
            </a:r>
            <a:endParaRPr lang="en-US" sz="2400" baseline="-25000" dirty="0"/>
          </a:p>
        </p:txBody>
      </p:sp>
      <p:sp>
        <p:nvSpPr>
          <p:cNvPr id="27" name="TextBox 26"/>
          <p:cNvSpPr txBox="1"/>
          <p:nvPr/>
        </p:nvSpPr>
        <p:spPr>
          <a:xfrm>
            <a:off x="4051301" y="3292980"/>
            <a:ext cx="1841499" cy="1200328"/>
          </a:xfrm>
          <a:prstGeom prst="rect">
            <a:avLst/>
          </a:prstGeom>
          <a:noFill/>
          <a:ln w="38100" cmpd="sng">
            <a:noFill/>
          </a:ln>
        </p:spPr>
        <p:txBody>
          <a:bodyPr wrap="square" rtlCol="0">
            <a:spAutoFit/>
          </a:bodyPr>
          <a:lstStyle/>
          <a:p>
            <a:pPr algn="ctr"/>
            <a:r>
              <a:rPr lang="en-US" sz="2400" b="1" dirty="0" smtClean="0">
                <a:solidFill>
                  <a:schemeClr val="tx2"/>
                </a:solidFill>
              </a:rPr>
              <a:t>BOTH MARKETS TRADE</a:t>
            </a:r>
            <a:endParaRPr lang="en-US" sz="2400" b="1" baseline="-25000" dirty="0">
              <a:solidFill>
                <a:schemeClr val="tx2"/>
              </a:solidFill>
            </a:endParaRPr>
          </a:p>
        </p:txBody>
      </p:sp>
    </p:spTree>
    <p:extLst>
      <p:ext uri="{BB962C8B-B14F-4D97-AF65-F5344CB8AC3E}">
        <p14:creationId xmlns:p14="http://schemas.microsoft.com/office/powerpoint/2010/main" val="41753382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6282" y="2241549"/>
            <a:ext cx="1879601" cy="3699934"/>
          </a:xfrm>
          <a:custGeom>
            <a:avLst/>
            <a:gdLst>
              <a:gd name="connsiteX0" fmla="*/ 0 w 1902883"/>
              <a:gd name="connsiteY0" fmla="*/ 0 h 1447800"/>
              <a:gd name="connsiteX1" fmla="*/ 1902883 w 1902883"/>
              <a:gd name="connsiteY1" fmla="*/ 0 h 1447800"/>
              <a:gd name="connsiteX2" fmla="*/ 1902883 w 1902883"/>
              <a:gd name="connsiteY2" fmla="*/ 1447800 h 1447800"/>
              <a:gd name="connsiteX3" fmla="*/ 0 w 1902883"/>
              <a:gd name="connsiteY3" fmla="*/ 1447800 h 1447800"/>
              <a:gd name="connsiteX4" fmla="*/ 0 w 1902883"/>
              <a:gd name="connsiteY4" fmla="*/ 0 h 1447800"/>
              <a:gd name="connsiteX0" fmla="*/ 0 w 2444750"/>
              <a:gd name="connsiteY0" fmla="*/ 372533 h 1447800"/>
              <a:gd name="connsiteX1" fmla="*/ 2444750 w 2444750"/>
              <a:gd name="connsiteY1" fmla="*/ 0 h 1447800"/>
              <a:gd name="connsiteX2" fmla="*/ 2444750 w 2444750"/>
              <a:gd name="connsiteY2" fmla="*/ 1447800 h 1447800"/>
              <a:gd name="connsiteX3" fmla="*/ 541867 w 2444750"/>
              <a:gd name="connsiteY3" fmla="*/ 1447800 h 1447800"/>
              <a:gd name="connsiteX4" fmla="*/ 0 w 2444750"/>
              <a:gd name="connsiteY4" fmla="*/ 372533 h 1447800"/>
              <a:gd name="connsiteX0" fmla="*/ 0 w 2444750"/>
              <a:gd name="connsiteY0" fmla="*/ 1202267 h 2277534"/>
              <a:gd name="connsiteX1" fmla="*/ 1242483 w 2444750"/>
              <a:gd name="connsiteY1" fmla="*/ 0 h 2277534"/>
              <a:gd name="connsiteX2" fmla="*/ 2444750 w 2444750"/>
              <a:gd name="connsiteY2" fmla="*/ 2277534 h 2277534"/>
              <a:gd name="connsiteX3" fmla="*/ 541867 w 2444750"/>
              <a:gd name="connsiteY3" fmla="*/ 2277534 h 2277534"/>
              <a:gd name="connsiteX4" fmla="*/ 0 w 2444750"/>
              <a:gd name="connsiteY4" fmla="*/ 1202267 h 2277534"/>
              <a:gd name="connsiteX0" fmla="*/ 0 w 2444750"/>
              <a:gd name="connsiteY0" fmla="*/ 1202267 h 2277534"/>
              <a:gd name="connsiteX1" fmla="*/ 1242483 w 2444750"/>
              <a:gd name="connsiteY1" fmla="*/ 0 h 2277534"/>
              <a:gd name="connsiteX2" fmla="*/ 2444750 w 2444750"/>
              <a:gd name="connsiteY2" fmla="*/ 1210734 h 2277534"/>
              <a:gd name="connsiteX3" fmla="*/ 541867 w 2444750"/>
              <a:gd name="connsiteY3" fmla="*/ 2277534 h 2277534"/>
              <a:gd name="connsiteX4" fmla="*/ 0 w 2444750"/>
              <a:gd name="connsiteY4" fmla="*/ 1202267 h 2277534"/>
              <a:gd name="connsiteX0" fmla="*/ 0 w 2444750"/>
              <a:gd name="connsiteY0" fmla="*/ 1202267 h 2429934"/>
              <a:gd name="connsiteX1" fmla="*/ 1242483 w 2444750"/>
              <a:gd name="connsiteY1" fmla="*/ 0 h 2429934"/>
              <a:gd name="connsiteX2" fmla="*/ 2444750 w 2444750"/>
              <a:gd name="connsiteY2" fmla="*/ 1210734 h 2429934"/>
              <a:gd name="connsiteX3" fmla="*/ 1253067 w 2444750"/>
              <a:gd name="connsiteY3" fmla="*/ 2429934 h 2429934"/>
              <a:gd name="connsiteX4" fmla="*/ 0 w 2444750"/>
              <a:gd name="connsiteY4" fmla="*/ 1202267 h 2429934"/>
              <a:gd name="connsiteX0" fmla="*/ 0 w 2444750"/>
              <a:gd name="connsiteY0" fmla="*/ 1828800 h 3056467"/>
              <a:gd name="connsiteX1" fmla="*/ 1852083 w 2444750"/>
              <a:gd name="connsiteY1" fmla="*/ 0 h 3056467"/>
              <a:gd name="connsiteX2" fmla="*/ 2444750 w 2444750"/>
              <a:gd name="connsiteY2" fmla="*/ 1837267 h 3056467"/>
              <a:gd name="connsiteX3" fmla="*/ 1253067 w 2444750"/>
              <a:gd name="connsiteY3" fmla="*/ 3056467 h 3056467"/>
              <a:gd name="connsiteX4" fmla="*/ 0 w 2444750"/>
              <a:gd name="connsiteY4" fmla="*/ 1828800 h 3056467"/>
              <a:gd name="connsiteX0" fmla="*/ 0 w 2444750"/>
              <a:gd name="connsiteY0" fmla="*/ 1828800 h 3699934"/>
              <a:gd name="connsiteX1" fmla="*/ 1852083 w 2444750"/>
              <a:gd name="connsiteY1" fmla="*/ 0 h 3699934"/>
              <a:gd name="connsiteX2" fmla="*/ 2444750 w 2444750"/>
              <a:gd name="connsiteY2" fmla="*/ 1837267 h 3699934"/>
              <a:gd name="connsiteX3" fmla="*/ 1879601 w 2444750"/>
              <a:gd name="connsiteY3" fmla="*/ 3699934 h 3699934"/>
              <a:gd name="connsiteX4" fmla="*/ 0 w 2444750"/>
              <a:gd name="connsiteY4" fmla="*/ 1828800 h 3699934"/>
              <a:gd name="connsiteX0" fmla="*/ 0 w 1879601"/>
              <a:gd name="connsiteY0" fmla="*/ 1828800 h 3699934"/>
              <a:gd name="connsiteX1" fmla="*/ 1852083 w 1879601"/>
              <a:gd name="connsiteY1" fmla="*/ 0 h 3699934"/>
              <a:gd name="connsiteX2" fmla="*/ 1879601 w 1879601"/>
              <a:gd name="connsiteY2" fmla="*/ 3699934 h 3699934"/>
              <a:gd name="connsiteX3" fmla="*/ 0 w 1879601"/>
              <a:gd name="connsiteY3" fmla="*/ 1828800 h 3699934"/>
            </a:gdLst>
            <a:ahLst/>
            <a:cxnLst>
              <a:cxn ang="0">
                <a:pos x="connsiteX0" y="connsiteY0"/>
              </a:cxn>
              <a:cxn ang="0">
                <a:pos x="connsiteX1" y="connsiteY1"/>
              </a:cxn>
              <a:cxn ang="0">
                <a:pos x="connsiteX2" y="connsiteY2"/>
              </a:cxn>
              <a:cxn ang="0">
                <a:pos x="connsiteX3" y="connsiteY3"/>
              </a:cxn>
            </a:cxnLst>
            <a:rect l="l" t="t" r="r" b="b"/>
            <a:pathLst>
              <a:path w="1879601" h="3699934">
                <a:moveTo>
                  <a:pt x="0" y="1828800"/>
                </a:moveTo>
                <a:lnTo>
                  <a:pt x="1852083" y="0"/>
                </a:lnTo>
                <a:lnTo>
                  <a:pt x="1879601" y="3699934"/>
                </a:lnTo>
                <a:lnTo>
                  <a:pt x="0" y="182880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AAE7051F-6F99-364B-BFB3-32AB1DA31AE5}" type="slidenum">
              <a:rPr lang="en-US" smtClean="0"/>
              <a:pPr/>
              <a:t>28</a:t>
            </a:fld>
            <a:endParaRPr lang="en-US" dirty="0"/>
          </a:p>
        </p:txBody>
      </p:sp>
      <p:cxnSp>
        <p:nvCxnSpPr>
          <p:cNvPr id="6" name="Straight Connector 5"/>
          <p:cNvCxnSpPr/>
          <p:nvPr/>
        </p:nvCxnSpPr>
        <p:spPr>
          <a:xfrm>
            <a:off x="1371600" y="4114800"/>
            <a:ext cx="73152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029200" y="1676400"/>
            <a:ext cx="0" cy="48768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876800" y="28956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876800" y="53340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a:off x="6093883" y="4111625"/>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a:off x="3657600" y="4114799"/>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33" name="Object 32"/>
          <p:cNvGraphicFramePr>
            <a:graphicFrameLocks noChangeAspect="1"/>
          </p:cNvGraphicFramePr>
          <p:nvPr>
            <p:extLst>
              <p:ext uri="{D42A27DB-BD31-4B8C-83A1-F6EECF244321}">
                <p14:modId xmlns:p14="http://schemas.microsoft.com/office/powerpoint/2010/main" val="219896496"/>
              </p:ext>
            </p:extLst>
          </p:nvPr>
        </p:nvGraphicFramePr>
        <p:xfrm>
          <a:off x="5054600" y="1524000"/>
          <a:ext cx="838200" cy="800100"/>
        </p:xfrm>
        <a:graphic>
          <a:graphicData uri="http://schemas.openxmlformats.org/presentationml/2006/ole">
            <mc:AlternateContent xmlns:mc="http://schemas.openxmlformats.org/markup-compatibility/2006">
              <mc:Choice xmlns:v="urn:schemas-microsoft-com:vml" Requires="v">
                <p:oleObj spid="_x0000_s16400" name="Equation" r:id="rId3" imgW="838200" imgH="800100" progId="Equation.3">
                  <p:embed/>
                </p:oleObj>
              </mc:Choice>
              <mc:Fallback>
                <p:oleObj name="Equation" r:id="rId3" imgW="838200" imgH="800100" progId="Equation.3">
                  <p:embed/>
                  <p:pic>
                    <p:nvPicPr>
                      <p:cNvPr id="0" name=""/>
                      <p:cNvPicPr/>
                      <p:nvPr/>
                    </p:nvPicPr>
                    <p:blipFill>
                      <a:blip r:embed="rId4"/>
                      <a:stretch>
                        <a:fillRect/>
                      </a:stretch>
                    </p:blipFill>
                    <p:spPr>
                      <a:xfrm>
                        <a:off x="5054600" y="1524000"/>
                        <a:ext cx="838200" cy="8001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728912016"/>
              </p:ext>
            </p:extLst>
          </p:nvPr>
        </p:nvGraphicFramePr>
        <p:xfrm>
          <a:off x="8191500" y="4083049"/>
          <a:ext cx="952500" cy="368300"/>
        </p:xfrm>
        <a:graphic>
          <a:graphicData uri="http://schemas.openxmlformats.org/presentationml/2006/ole">
            <mc:AlternateContent xmlns:mc="http://schemas.openxmlformats.org/markup-compatibility/2006">
              <mc:Choice xmlns:v="urn:schemas-microsoft-com:vml" Requires="v">
                <p:oleObj spid="_x0000_s16401" name="Equation" r:id="rId5" imgW="952500" imgH="368300" progId="Equation.3">
                  <p:embed/>
                </p:oleObj>
              </mc:Choice>
              <mc:Fallback>
                <p:oleObj name="Equation" r:id="rId5" imgW="952500" imgH="368300" progId="Equation.3">
                  <p:embed/>
                  <p:pic>
                    <p:nvPicPr>
                      <p:cNvPr id="0" name=""/>
                      <p:cNvPicPr/>
                      <p:nvPr/>
                    </p:nvPicPr>
                    <p:blipFill>
                      <a:blip r:embed="rId6"/>
                      <a:stretch>
                        <a:fillRect/>
                      </a:stretch>
                    </p:blipFill>
                    <p:spPr>
                      <a:xfrm>
                        <a:off x="8191500" y="4083049"/>
                        <a:ext cx="952500" cy="368300"/>
                      </a:xfrm>
                      <a:prstGeom prst="rect">
                        <a:avLst/>
                      </a:prstGeom>
                    </p:spPr>
                  </p:pic>
                </p:oleObj>
              </mc:Fallback>
            </mc:AlternateContent>
          </a:graphicData>
        </a:graphic>
      </p:graphicFrame>
      <p:sp>
        <p:nvSpPr>
          <p:cNvPr id="35" name="TextBox 34"/>
          <p:cNvSpPr txBox="1"/>
          <p:nvPr/>
        </p:nvSpPr>
        <p:spPr>
          <a:xfrm>
            <a:off x="1143000" y="685800"/>
            <a:ext cx="2764369" cy="461665"/>
          </a:xfrm>
          <a:prstGeom prst="rect">
            <a:avLst/>
          </a:prstGeom>
          <a:noFill/>
          <a:ln w="38100" cmpd="sng">
            <a:noFill/>
          </a:ln>
        </p:spPr>
        <p:txBody>
          <a:bodyPr wrap="square" rtlCol="0">
            <a:spAutoFit/>
          </a:bodyPr>
          <a:lstStyle/>
          <a:p>
            <a:pPr algn="ctr"/>
            <a:r>
              <a:rPr lang="en-US" sz="2400" dirty="0" smtClean="0"/>
              <a:t>In combination:</a:t>
            </a:r>
            <a:endParaRPr lang="en-US" sz="2400" baseline="-25000" dirty="0"/>
          </a:p>
        </p:txBody>
      </p:sp>
      <p:cxnSp>
        <p:nvCxnSpPr>
          <p:cNvPr id="42" name="Straight Connector 41"/>
          <p:cNvCxnSpPr/>
          <p:nvPr/>
        </p:nvCxnSpPr>
        <p:spPr>
          <a:xfrm rot="16200000">
            <a:off x="3848320" y="2273518"/>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rot="18861949">
            <a:off x="5722211" y="2807571"/>
            <a:ext cx="2470981" cy="461665"/>
          </a:xfrm>
          <a:prstGeom prst="rect">
            <a:avLst/>
          </a:prstGeom>
          <a:noFill/>
          <a:ln w="38100" cmpd="sng">
            <a:noFill/>
          </a:ln>
        </p:spPr>
        <p:txBody>
          <a:bodyPr wrap="square" rtlCol="0">
            <a:spAutoFit/>
          </a:bodyPr>
          <a:lstStyle/>
          <a:p>
            <a:pPr algn="ctr"/>
            <a:r>
              <a:rPr lang="en-US" sz="2400" dirty="0" smtClean="0"/>
              <a:t>Future Supply &gt; 0:</a:t>
            </a:r>
            <a:endParaRPr lang="en-US" sz="2400" baseline="-25000" dirty="0"/>
          </a:p>
        </p:txBody>
      </p:sp>
      <p:cxnSp>
        <p:nvCxnSpPr>
          <p:cNvPr id="20" name="Straight Connector 19"/>
          <p:cNvCxnSpPr/>
          <p:nvPr/>
        </p:nvCxnSpPr>
        <p:spPr>
          <a:xfrm rot="16200000">
            <a:off x="2172758" y="1523782"/>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18861949">
            <a:off x="4732889" y="2017501"/>
            <a:ext cx="2470981" cy="461665"/>
          </a:xfrm>
          <a:prstGeom prst="rect">
            <a:avLst/>
          </a:prstGeom>
          <a:noFill/>
          <a:ln w="38100" cmpd="sng">
            <a:noFill/>
          </a:ln>
        </p:spPr>
        <p:txBody>
          <a:bodyPr wrap="square" rtlCol="0">
            <a:spAutoFit/>
          </a:bodyPr>
          <a:lstStyle/>
          <a:p>
            <a:pPr algn="ctr"/>
            <a:r>
              <a:rPr lang="en-US" sz="2400" dirty="0" smtClean="0"/>
              <a:t>Spot Supply &gt; 0:</a:t>
            </a:r>
            <a:endParaRPr lang="en-US" sz="2400" baseline="-25000" dirty="0"/>
          </a:p>
        </p:txBody>
      </p:sp>
      <p:cxnSp>
        <p:nvCxnSpPr>
          <p:cNvPr id="22" name="Straight Connector 21"/>
          <p:cNvCxnSpPr/>
          <p:nvPr/>
        </p:nvCxnSpPr>
        <p:spPr>
          <a:xfrm>
            <a:off x="3505200" y="1403689"/>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rot="2661949">
            <a:off x="2733322" y="1659608"/>
            <a:ext cx="1751501" cy="830997"/>
          </a:xfrm>
          <a:prstGeom prst="rect">
            <a:avLst/>
          </a:prstGeom>
          <a:noFill/>
          <a:ln w="38100" cmpd="sng">
            <a:noFill/>
          </a:ln>
        </p:spPr>
        <p:txBody>
          <a:bodyPr wrap="square" rtlCol="0">
            <a:spAutoFit/>
          </a:bodyPr>
          <a:lstStyle/>
          <a:p>
            <a:pPr algn="ctr"/>
            <a:r>
              <a:rPr lang="en-US" sz="2400" dirty="0" smtClean="0"/>
              <a:t>Future Demand &gt; 0:</a:t>
            </a:r>
            <a:endParaRPr lang="en-US" sz="2400" baseline="-25000" dirty="0"/>
          </a:p>
        </p:txBody>
      </p:sp>
      <p:cxnSp>
        <p:nvCxnSpPr>
          <p:cNvPr id="24" name="Straight Connector 23"/>
          <p:cNvCxnSpPr/>
          <p:nvPr/>
        </p:nvCxnSpPr>
        <p:spPr>
          <a:xfrm>
            <a:off x="1981200" y="2324100"/>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rot="2661949">
            <a:off x="1709754" y="2691835"/>
            <a:ext cx="2501902" cy="461665"/>
          </a:xfrm>
          <a:prstGeom prst="rect">
            <a:avLst/>
          </a:prstGeom>
          <a:noFill/>
          <a:ln w="38100" cmpd="sng">
            <a:noFill/>
          </a:ln>
        </p:spPr>
        <p:txBody>
          <a:bodyPr wrap="square" rtlCol="0">
            <a:spAutoFit/>
          </a:bodyPr>
          <a:lstStyle/>
          <a:p>
            <a:pPr algn="ctr"/>
            <a:r>
              <a:rPr lang="en-US" sz="2400" dirty="0" smtClean="0"/>
              <a:t>Spot Demand &gt; 0:</a:t>
            </a:r>
            <a:endParaRPr lang="en-US" sz="2400" baseline="-25000" dirty="0"/>
          </a:p>
        </p:txBody>
      </p:sp>
      <p:sp>
        <p:nvSpPr>
          <p:cNvPr id="27" name="TextBox 26"/>
          <p:cNvSpPr txBox="1"/>
          <p:nvPr/>
        </p:nvSpPr>
        <p:spPr>
          <a:xfrm>
            <a:off x="6629400" y="3298220"/>
            <a:ext cx="1841499" cy="1569660"/>
          </a:xfrm>
          <a:prstGeom prst="rect">
            <a:avLst/>
          </a:prstGeom>
          <a:noFill/>
          <a:ln w="38100" cmpd="sng">
            <a:noFill/>
          </a:ln>
        </p:spPr>
        <p:txBody>
          <a:bodyPr wrap="square" rtlCol="0">
            <a:spAutoFit/>
          </a:bodyPr>
          <a:lstStyle/>
          <a:p>
            <a:pPr algn="ctr"/>
            <a:r>
              <a:rPr lang="en-US" sz="2400" b="1" dirty="0" smtClean="0">
                <a:solidFill>
                  <a:schemeClr val="tx2"/>
                </a:solidFill>
              </a:rPr>
              <a:t>SPOT MARKET ONLY TRADES</a:t>
            </a:r>
            <a:endParaRPr lang="en-US" sz="2400" b="1" baseline="-25000" dirty="0">
              <a:solidFill>
                <a:schemeClr val="tx2"/>
              </a:solidFill>
            </a:endParaRPr>
          </a:p>
        </p:txBody>
      </p:sp>
    </p:spTree>
    <p:extLst>
      <p:ext uri="{BB962C8B-B14F-4D97-AF65-F5344CB8AC3E}">
        <p14:creationId xmlns:p14="http://schemas.microsoft.com/office/powerpoint/2010/main" val="231445767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1612901" y="1993757"/>
            <a:ext cx="2171706" cy="4352010"/>
          </a:xfrm>
          <a:custGeom>
            <a:avLst/>
            <a:gdLst>
              <a:gd name="connsiteX0" fmla="*/ 0 w 1902883"/>
              <a:gd name="connsiteY0" fmla="*/ 0 h 1447800"/>
              <a:gd name="connsiteX1" fmla="*/ 1902883 w 1902883"/>
              <a:gd name="connsiteY1" fmla="*/ 0 h 1447800"/>
              <a:gd name="connsiteX2" fmla="*/ 1902883 w 1902883"/>
              <a:gd name="connsiteY2" fmla="*/ 1447800 h 1447800"/>
              <a:gd name="connsiteX3" fmla="*/ 0 w 1902883"/>
              <a:gd name="connsiteY3" fmla="*/ 1447800 h 1447800"/>
              <a:gd name="connsiteX4" fmla="*/ 0 w 1902883"/>
              <a:gd name="connsiteY4" fmla="*/ 0 h 1447800"/>
              <a:gd name="connsiteX0" fmla="*/ 0 w 2444750"/>
              <a:gd name="connsiteY0" fmla="*/ 372533 h 1447800"/>
              <a:gd name="connsiteX1" fmla="*/ 2444750 w 2444750"/>
              <a:gd name="connsiteY1" fmla="*/ 0 h 1447800"/>
              <a:gd name="connsiteX2" fmla="*/ 2444750 w 2444750"/>
              <a:gd name="connsiteY2" fmla="*/ 1447800 h 1447800"/>
              <a:gd name="connsiteX3" fmla="*/ 541867 w 2444750"/>
              <a:gd name="connsiteY3" fmla="*/ 1447800 h 1447800"/>
              <a:gd name="connsiteX4" fmla="*/ 0 w 2444750"/>
              <a:gd name="connsiteY4" fmla="*/ 372533 h 1447800"/>
              <a:gd name="connsiteX0" fmla="*/ 0 w 2444750"/>
              <a:gd name="connsiteY0" fmla="*/ 1202267 h 2277534"/>
              <a:gd name="connsiteX1" fmla="*/ 1242483 w 2444750"/>
              <a:gd name="connsiteY1" fmla="*/ 0 h 2277534"/>
              <a:gd name="connsiteX2" fmla="*/ 2444750 w 2444750"/>
              <a:gd name="connsiteY2" fmla="*/ 2277534 h 2277534"/>
              <a:gd name="connsiteX3" fmla="*/ 541867 w 2444750"/>
              <a:gd name="connsiteY3" fmla="*/ 2277534 h 2277534"/>
              <a:gd name="connsiteX4" fmla="*/ 0 w 2444750"/>
              <a:gd name="connsiteY4" fmla="*/ 1202267 h 2277534"/>
              <a:gd name="connsiteX0" fmla="*/ 0 w 2444750"/>
              <a:gd name="connsiteY0" fmla="*/ 1202267 h 2277534"/>
              <a:gd name="connsiteX1" fmla="*/ 1242483 w 2444750"/>
              <a:gd name="connsiteY1" fmla="*/ 0 h 2277534"/>
              <a:gd name="connsiteX2" fmla="*/ 2444750 w 2444750"/>
              <a:gd name="connsiteY2" fmla="*/ 1210734 h 2277534"/>
              <a:gd name="connsiteX3" fmla="*/ 541867 w 2444750"/>
              <a:gd name="connsiteY3" fmla="*/ 2277534 h 2277534"/>
              <a:gd name="connsiteX4" fmla="*/ 0 w 2444750"/>
              <a:gd name="connsiteY4" fmla="*/ 1202267 h 2277534"/>
              <a:gd name="connsiteX0" fmla="*/ 0 w 2444750"/>
              <a:gd name="connsiteY0" fmla="*/ 1202267 h 2429934"/>
              <a:gd name="connsiteX1" fmla="*/ 1242483 w 2444750"/>
              <a:gd name="connsiteY1" fmla="*/ 0 h 2429934"/>
              <a:gd name="connsiteX2" fmla="*/ 2444750 w 2444750"/>
              <a:gd name="connsiteY2" fmla="*/ 1210734 h 2429934"/>
              <a:gd name="connsiteX3" fmla="*/ 1253067 w 2444750"/>
              <a:gd name="connsiteY3" fmla="*/ 2429934 h 2429934"/>
              <a:gd name="connsiteX4" fmla="*/ 0 w 2444750"/>
              <a:gd name="connsiteY4" fmla="*/ 1202267 h 2429934"/>
              <a:gd name="connsiteX0" fmla="*/ 0 w 2444750"/>
              <a:gd name="connsiteY0" fmla="*/ 1828800 h 3056467"/>
              <a:gd name="connsiteX1" fmla="*/ 1852083 w 2444750"/>
              <a:gd name="connsiteY1" fmla="*/ 0 h 3056467"/>
              <a:gd name="connsiteX2" fmla="*/ 2444750 w 2444750"/>
              <a:gd name="connsiteY2" fmla="*/ 1837267 h 3056467"/>
              <a:gd name="connsiteX3" fmla="*/ 1253067 w 2444750"/>
              <a:gd name="connsiteY3" fmla="*/ 3056467 h 3056467"/>
              <a:gd name="connsiteX4" fmla="*/ 0 w 2444750"/>
              <a:gd name="connsiteY4" fmla="*/ 1828800 h 3056467"/>
              <a:gd name="connsiteX0" fmla="*/ 0 w 2444750"/>
              <a:gd name="connsiteY0" fmla="*/ 1828800 h 3699934"/>
              <a:gd name="connsiteX1" fmla="*/ 1852083 w 2444750"/>
              <a:gd name="connsiteY1" fmla="*/ 0 h 3699934"/>
              <a:gd name="connsiteX2" fmla="*/ 2444750 w 2444750"/>
              <a:gd name="connsiteY2" fmla="*/ 1837267 h 3699934"/>
              <a:gd name="connsiteX3" fmla="*/ 1879601 w 2444750"/>
              <a:gd name="connsiteY3" fmla="*/ 3699934 h 3699934"/>
              <a:gd name="connsiteX4" fmla="*/ 0 w 2444750"/>
              <a:gd name="connsiteY4" fmla="*/ 1828800 h 3699934"/>
              <a:gd name="connsiteX0" fmla="*/ 0 w 1879601"/>
              <a:gd name="connsiteY0" fmla="*/ 1828800 h 3699934"/>
              <a:gd name="connsiteX1" fmla="*/ 1852083 w 1879601"/>
              <a:gd name="connsiteY1" fmla="*/ 0 h 3699934"/>
              <a:gd name="connsiteX2" fmla="*/ 1879601 w 1879601"/>
              <a:gd name="connsiteY2" fmla="*/ 3699934 h 3699934"/>
              <a:gd name="connsiteX3" fmla="*/ 0 w 1879601"/>
              <a:gd name="connsiteY3" fmla="*/ 1828800 h 3699934"/>
              <a:gd name="connsiteX0" fmla="*/ 0 w 1879601"/>
              <a:gd name="connsiteY0" fmla="*/ 1969299 h 3699934"/>
              <a:gd name="connsiteX1" fmla="*/ 1852083 w 1879601"/>
              <a:gd name="connsiteY1" fmla="*/ 0 h 3699934"/>
              <a:gd name="connsiteX2" fmla="*/ 1879601 w 1879601"/>
              <a:gd name="connsiteY2" fmla="*/ 3699934 h 3699934"/>
              <a:gd name="connsiteX3" fmla="*/ 0 w 1879601"/>
              <a:gd name="connsiteY3" fmla="*/ 1969299 h 3699934"/>
              <a:gd name="connsiteX0" fmla="*/ 0 w 1879601"/>
              <a:gd name="connsiteY0" fmla="*/ 1969299 h 4012153"/>
              <a:gd name="connsiteX1" fmla="*/ 1852083 w 1879601"/>
              <a:gd name="connsiteY1" fmla="*/ 0 h 4012153"/>
              <a:gd name="connsiteX2" fmla="*/ 1879601 w 1879601"/>
              <a:gd name="connsiteY2" fmla="*/ 4012153 h 4012153"/>
              <a:gd name="connsiteX3" fmla="*/ 0 w 1879601"/>
              <a:gd name="connsiteY3" fmla="*/ 1969299 h 4012153"/>
            </a:gdLst>
            <a:ahLst/>
            <a:cxnLst>
              <a:cxn ang="0">
                <a:pos x="connsiteX0" y="connsiteY0"/>
              </a:cxn>
              <a:cxn ang="0">
                <a:pos x="connsiteX1" y="connsiteY1"/>
              </a:cxn>
              <a:cxn ang="0">
                <a:pos x="connsiteX2" y="connsiteY2"/>
              </a:cxn>
              <a:cxn ang="0">
                <a:pos x="connsiteX3" y="connsiteY3"/>
              </a:cxn>
            </a:cxnLst>
            <a:rect l="l" t="t" r="r" b="b"/>
            <a:pathLst>
              <a:path w="1879601" h="4012153">
                <a:moveTo>
                  <a:pt x="0" y="1969299"/>
                </a:moveTo>
                <a:lnTo>
                  <a:pt x="1852083" y="0"/>
                </a:lnTo>
                <a:lnTo>
                  <a:pt x="1879601" y="4012153"/>
                </a:lnTo>
                <a:lnTo>
                  <a:pt x="0" y="1969299"/>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AAE7051F-6F99-364B-BFB3-32AB1DA31AE5}" type="slidenum">
              <a:rPr lang="en-US" smtClean="0"/>
              <a:pPr/>
              <a:t>29</a:t>
            </a:fld>
            <a:endParaRPr lang="en-US" dirty="0"/>
          </a:p>
        </p:txBody>
      </p:sp>
      <p:cxnSp>
        <p:nvCxnSpPr>
          <p:cNvPr id="6" name="Straight Connector 5"/>
          <p:cNvCxnSpPr/>
          <p:nvPr/>
        </p:nvCxnSpPr>
        <p:spPr>
          <a:xfrm>
            <a:off x="1371600" y="4114800"/>
            <a:ext cx="73152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029200" y="1676400"/>
            <a:ext cx="0" cy="48768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876800" y="28956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876800" y="53340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a:off x="6093883" y="4111625"/>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a:off x="3657600" y="4114799"/>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33" name="Object 32"/>
          <p:cNvGraphicFramePr>
            <a:graphicFrameLocks noChangeAspect="1"/>
          </p:cNvGraphicFramePr>
          <p:nvPr>
            <p:extLst>
              <p:ext uri="{D42A27DB-BD31-4B8C-83A1-F6EECF244321}">
                <p14:modId xmlns:p14="http://schemas.microsoft.com/office/powerpoint/2010/main" val="3222431093"/>
              </p:ext>
            </p:extLst>
          </p:nvPr>
        </p:nvGraphicFramePr>
        <p:xfrm>
          <a:off x="5054600" y="1524000"/>
          <a:ext cx="838200" cy="800100"/>
        </p:xfrm>
        <a:graphic>
          <a:graphicData uri="http://schemas.openxmlformats.org/presentationml/2006/ole">
            <mc:AlternateContent xmlns:mc="http://schemas.openxmlformats.org/markup-compatibility/2006">
              <mc:Choice xmlns:v="urn:schemas-microsoft-com:vml" Requires="v">
                <p:oleObj spid="_x0000_s17422" name="Equation" r:id="rId3" imgW="838200" imgH="800100" progId="Equation.3">
                  <p:embed/>
                </p:oleObj>
              </mc:Choice>
              <mc:Fallback>
                <p:oleObj name="Equation" r:id="rId3" imgW="838200" imgH="800100" progId="Equation.3">
                  <p:embed/>
                  <p:pic>
                    <p:nvPicPr>
                      <p:cNvPr id="0" name=""/>
                      <p:cNvPicPr/>
                      <p:nvPr/>
                    </p:nvPicPr>
                    <p:blipFill>
                      <a:blip r:embed="rId4"/>
                      <a:stretch>
                        <a:fillRect/>
                      </a:stretch>
                    </p:blipFill>
                    <p:spPr>
                      <a:xfrm>
                        <a:off x="5054600" y="1524000"/>
                        <a:ext cx="838200" cy="8001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922650476"/>
              </p:ext>
            </p:extLst>
          </p:nvPr>
        </p:nvGraphicFramePr>
        <p:xfrm>
          <a:off x="8191500" y="4083049"/>
          <a:ext cx="952500" cy="368300"/>
        </p:xfrm>
        <a:graphic>
          <a:graphicData uri="http://schemas.openxmlformats.org/presentationml/2006/ole">
            <mc:AlternateContent xmlns:mc="http://schemas.openxmlformats.org/markup-compatibility/2006">
              <mc:Choice xmlns:v="urn:schemas-microsoft-com:vml" Requires="v">
                <p:oleObj spid="_x0000_s17423" name="Equation" r:id="rId5" imgW="952500" imgH="368300" progId="Equation.3">
                  <p:embed/>
                </p:oleObj>
              </mc:Choice>
              <mc:Fallback>
                <p:oleObj name="Equation" r:id="rId5" imgW="952500" imgH="368300" progId="Equation.3">
                  <p:embed/>
                  <p:pic>
                    <p:nvPicPr>
                      <p:cNvPr id="0" name=""/>
                      <p:cNvPicPr/>
                      <p:nvPr/>
                    </p:nvPicPr>
                    <p:blipFill>
                      <a:blip r:embed="rId6"/>
                      <a:stretch>
                        <a:fillRect/>
                      </a:stretch>
                    </p:blipFill>
                    <p:spPr>
                      <a:xfrm>
                        <a:off x="8191500" y="4083049"/>
                        <a:ext cx="952500" cy="368300"/>
                      </a:xfrm>
                      <a:prstGeom prst="rect">
                        <a:avLst/>
                      </a:prstGeom>
                    </p:spPr>
                  </p:pic>
                </p:oleObj>
              </mc:Fallback>
            </mc:AlternateContent>
          </a:graphicData>
        </a:graphic>
      </p:graphicFrame>
      <p:sp>
        <p:nvSpPr>
          <p:cNvPr id="35" name="TextBox 34"/>
          <p:cNvSpPr txBox="1"/>
          <p:nvPr/>
        </p:nvSpPr>
        <p:spPr>
          <a:xfrm>
            <a:off x="1143000" y="685800"/>
            <a:ext cx="2764369" cy="461665"/>
          </a:xfrm>
          <a:prstGeom prst="rect">
            <a:avLst/>
          </a:prstGeom>
          <a:noFill/>
          <a:ln w="38100" cmpd="sng">
            <a:noFill/>
          </a:ln>
        </p:spPr>
        <p:txBody>
          <a:bodyPr wrap="square" rtlCol="0">
            <a:spAutoFit/>
          </a:bodyPr>
          <a:lstStyle/>
          <a:p>
            <a:pPr algn="ctr"/>
            <a:r>
              <a:rPr lang="en-US" sz="2400" dirty="0" smtClean="0"/>
              <a:t>In combination:</a:t>
            </a:r>
            <a:endParaRPr lang="en-US" sz="2400" baseline="-25000" dirty="0"/>
          </a:p>
        </p:txBody>
      </p:sp>
      <p:cxnSp>
        <p:nvCxnSpPr>
          <p:cNvPr id="42" name="Straight Connector 41"/>
          <p:cNvCxnSpPr/>
          <p:nvPr/>
        </p:nvCxnSpPr>
        <p:spPr>
          <a:xfrm rot="16200000">
            <a:off x="3848320" y="2273518"/>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rot="18861949">
            <a:off x="5722211" y="2807571"/>
            <a:ext cx="2470981" cy="461665"/>
          </a:xfrm>
          <a:prstGeom prst="rect">
            <a:avLst/>
          </a:prstGeom>
          <a:noFill/>
          <a:ln w="38100" cmpd="sng">
            <a:noFill/>
          </a:ln>
        </p:spPr>
        <p:txBody>
          <a:bodyPr wrap="square" rtlCol="0">
            <a:spAutoFit/>
          </a:bodyPr>
          <a:lstStyle/>
          <a:p>
            <a:pPr algn="ctr"/>
            <a:r>
              <a:rPr lang="en-US" sz="2400" dirty="0" smtClean="0"/>
              <a:t>Future Supply &gt; 0:</a:t>
            </a:r>
            <a:endParaRPr lang="en-US" sz="2400" baseline="-25000" dirty="0"/>
          </a:p>
        </p:txBody>
      </p:sp>
      <p:cxnSp>
        <p:nvCxnSpPr>
          <p:cNvPr id="20" name="Straight Connector 19"/>
          <p:cNvCxnSpPr/>
          <p:nvPr/>
        </p:nvCxnSpPr>
        <p:spPr>
          <a:xfrm rot="16200000">
            <a:off x="2172758" y="1523782"/>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18861949">
            <a:off x="4732889" y="2017501"/>
            <a:ext cx="2470981" cy="461665"/>
          </a:xfrm>
          <a:prstGeom prst="rect">
            <a:avLst/>
          </a:prstGeom>
          <a:noFill/>
          <a:ln w="38100" cmpd="sng">
            <a:noFill/>
          </a:ln>
        </p:spPr>
        <p:txBody>
          <a:bodyPr wrap="square" rtlCol="0">
            <a:spAutoFit/>
          </a:bodyPr>
          <a:lstStyle/>
          <a:p>
            <a:pPr algn="ctr"/>
            <a:r>
              <a:rPr lang="en-US" sz="2400" dirty="0" smtClean="0"/>
              <a:t>Spot Supply &gt; 0:</a:t>
            </a:r>
            <a:endParaRPr lang="en-US" sz="2400" baseline="-25000" dirty="0"/>
          </a:p>
        </p:txBody>
      </p:sp>
      <p:cxnSp>
        <p:nvCxnSpPr>
          <p:cNvPr id="22" name="Straight Connector 21"/>
          <p:cNvCxnSpPr/>
          <p:nvPr/>
        </p:nvCxnSpPr>
        <p:spPr>
          <a:xfrm>
            <a:off x="3505200" y="1403689"/>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rot="2661949">
            <a:off x="2733322" y="1659608"/>
            <a:ext cx="1751501" cy="830997"/>
          </a:xfrm>
          <a:prstGeom prst="rect">
            <a:avLst/>
          </a:prstGeom>
          <a:noFill/>
          <a:ln w="38100" cmpd="sng">
            <a:noFill/>
          </a:ln>
        </p:spPr>
        <p:txBody>
          <a:bodyPr wrap="square" rtlCol="0">
            <a:spAutoFit/>
          </a:bodyPr>
          <a:lstStyle/>
          <a:p>
            <a:pPr algn="ctr"/>
            <a:r>
              <a:rPr lang="en-US" sz="2400" dirty="0" smtClean="0"/>
              <a:t>Future Demand &gt; 0:</a:t>
            </a:r>
            <a:endParaRPr lang="en-US" sz="2400" baseline="-25000" dirty="0"/>
          </a:p>
        </p:txBody>
      </p:sp>
      <p:cxnSp>
        <p:nvCxnSpPr>
          <p:cNvPr id="24" name="Straight Connector 23"/>
          <p:cNvCxnSpPr/>
          <p:nvPr/>
        </p:nvCxnSpPr>
        <p:spPr>
          <a:xfrm>
            <a:off x="1981200" y="2324100"/>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rot="2661949">
            <a:off x="1709754" y="2691835"/>
            <a:ext cx="2501902" cy="461665"/>
          </a:xfrm>
          <a:prstGeom prst="rect">
            <a:avLst/>
          </a:prstGeom>
          <a:noFill/>
          <a:ln w="38100" cmpd="sng">
            <a:noFill/>
          </a:ln>
        </p:spPr>
        <p:txBody>
          <a:bodyPr wrap="square" rtlCol="0">
            <a:spAutoFit/>
          </a:bodyPr>
          <a:lstStyle/>
          <a:p>
            <a:pPr algn="ctr"/>
            <a:r>
              <a:rPr lang="en-US" sz="2400" dirty="0" smtClean="0"/>
              <a:t>Spot Demand &gt; 0:</a:t>
            </a:r>
            <a:endParaRPr lang="en-US" sz="2400" baseline="-25000" dirty="0"/>
          </a:p>
        </p:txBody>
      </p:sp>
      <p:sp>
        <p:nvSpPr>
          <p:cNvPr id="27" name="TextBox 26"/>
          <p:cNvSpPr txBox="1"/>
          <p:nvPr/>
        </p:nvSpPr>
        <p:spPr>
          <a:xfrm>
            <a:off x="1612901" y="3341007"/>
            <a:ext cx="1841499" cy="1569660"/>
          </a:xfrm>
          <a:prstGeom prst="rect">
            <a:avLst/>
          </a:prstGeom>
          <a:noFill/>
          <a:ln w="38100" cmpd="sng">
            <a:noFill/>
          </a:ln>
        </p:spPr>
        <p:txBody>
          <a:bodyPr wrap="square" rtlCol="0">
            <a:spAutoFit/>
          </a:bodyPr>
          <a:lstStyle/>
          <a:p>
            <a:pPr algn="ctr"/>
            <a:r>
              <a:rPr lang="en-US" sz="2400" b="1" dirty="0" smtClean="0">
                <a:solidFill>
                  <a:schemeClr val="tx2"/>
                </a:solidFill>
              </a:rPr>
              <a:t>FORWARD MARKET ONLY TRADES</a:t>
            </a:r>
            <a:endParaRPr lang="en-US" sz="2400" b="1" baseline="-25000" dirty="0">
              <a:solidFill>
                <a:schemeClr val="tx2"/>
              </a:solidFill>
            </a:endParaRPr>
          </a:p>
        </p:txBody>
      </p:sp>
    </p:spTree>
    <p:extLst>
      <p:ext uri="{BB962C8B-B14F-4D97-AF65-F5344CB8AC3E}">
        <p14:creationId xmlns:p14="http://schemas.microsoft.com/office/powerpoint/2010/main" val="31904867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56717"/>
            <a:ext cx="7239000" cy="1127166"/>
          </a:xfrm>
        </p:spPr>
        <p:txBody>
          <a:bodyPr/>
          <a:lstStyle/>
          <a:p>
            <a:pPr lvl="0"/>
            <a:r>
              <a:rPr lang="en-US" dirty="0" smtClean="0"/>
              <a:t>The Source</a:t>
            </a:r>
          </a:p>
        </p:txBody>
      </p:sp>
      <p:sp>
        <p:nvSpPr>
          <p:cNvPr id="3" name="Content Placeholder 2"/>
          <p:cNvSpPr>
            <a:spLocks noGrp="1"/>
          </p:cNvSpPr>
          <p:nvPr>
            <p:ph idx="1"/>
          </p:nvPr>
        </p:nvSpPr>
        <p:spPr>
          <a:xfrm>
            <a:off x="1447800" y="1600200"/>
            <a:ext cx="7239000" cy="2406812"/>
          </a:xfrm>
        </p:spPr>
        <p:txBody>
          <a:bodyPr/>
          <a:lstStyle/>
          <a:p>
            <a:pPr marL="0" indent="0">
              <a:buNone/>
            </a:pPr>
            <a:r>
              <a:rPr lang="en-US" sz="2800" dirty="0" smtClean="0"/>
              <a:t>Alan V. Deardorff, “</a:t>
            </a:r>
            <a:r>
              <a:rPr lang="en-US" sz="2800" dirty="0"/>
              <a:t>One-Way Arbitrage and Its Implications for the Foreign Exchange </a:t>
            </a:r>
            <a:r>
              <a:rPr lang="en-US" sz="2800" dirty="0" smtClean="0"/>
              <a:t>Markets,” </a:t>
            </a:r>
            <a:r>
              <a:rPr lang="en-US" sz="2800" i="1" dirty="0" smtClean="0"/>
              <a:t>Journal of Political Economy</a:t>
            </a:r>
            <a:r>
              <a:rPr lang="en-US" sz="2800" dirty="0" smtClean="0"/>
              <a:t> 87(2), April 1979, pp. 351-364.</a:t>
            </a:r>
            <a:endParaRPr lang="en-US" sz="2000" dirty="0" smtClean="0"/>
          </a:p>
          <a:p>
            <a:endParaRPr lang="en-US" dirty="0"/>
          </a:p>
        </p:txBody>
      </p:sp>
      <p:sp>
        <p:nvSpPr>
          <p:cNvPr id="4" name="Slide Number Placeholder 3"/>
          <p:cNvSpPr>
            <a:spLocks noGrp="1"/>
          </p:cNvSpPr>
          <p:nvPr>
            <p:ph type="sldNum" sz="quarter" idx="4"/>
          </p:nvPr>
        </p:nvSpPr>
        <p:spPr/>
        <p:txBody>
          <a:bodyPr/>
          <a:lstStyle/>
          <a:p>
            <a:fld id="{AAE7051F-6F99-364B-BFB3-32AB1DA31AE5}" type="slidenum">
              <a:rPr lang="en-US" smtClean="0"/>
              <a:pPr/>
              <a:t>3</a:t>
            </a:fld>
            <a:endParaRPr lang="en-US" dirty="0"/>
          </a:p>
        </p:txBody>
      </p:sp>
    </p:spTree>
    <p:extLst>
      <p:ext uri="{BB962C8B-B14F-4D97-AF65-F5344CB8AC3E}">
        <p14:creationId xmlns:p14="http://schemas.microsoft.com/office/powerpoint/2010/main" val="3675806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
          <p:cNvSpPr/>
          <p:nvPr/>
        </p:nvSpPr>
        <p:spPr>
          <a:xfrm>
            <a:off x="3801533" y="2904066"/>
            <a:ext cx="2444750" cy="2429934"/>
          </a:xfrm>
          <a:custGeom>
            <a:avLst/>
            <a:gdLst>
              <a:gd name="connsiteX0" fmla="*/ 0 w 1902883"/>
              <a:gd name="connsiteY0" fmla="*/ 0 h 1447800"/>
              <a:gd name="connsiteX1" fmla="*/ 1902883 w 1902883"/>
              <a:gd name="connsiteY1" fmla="*/ 0 h 1447800"/>
              <a:gd name="connsiteX2" fmla="*/ 1902883 w 1902883"/>
              <a:gd name="connsiteY2" fmla="*/ 1447800 h 1447800"/>
              <a:gd name="connsiteX3" fmla="*/ 0 w 1902883"/>
              <a:gd name="connsiteY3" fmla="*/ 1447800 h 1447800"/>
              <a:gd name="connsiteX4" fmla="*/ 0 w 1902883"/>
              <a:gd name="connsiteY4" fmla="*/ 0 h 1447800"/>
              <a:gd name="connsiteX0" fmla="*/ 0 w 2444750"/>
              <a:gd name="connsiteY0" fmla="*/ 372533 h 1447800"/>
              <a:gd name="connsiteX1" fmla="*/ 2444750 w 2444750"/>
              <a:gd name="connsiteY1" fmla="*/ 0 h 1447800"/>
              <a:gd name="connsiteX2" fmla="*/ 2444750 w 2444750"/>
              <a:gd name="connsiteY2" fmla="*/ 1447800 h 1447800"/>
              <a:gd name="connsiteX3" fmla="*/ 541867 w 2444750"/>
              <a:gd name="connsiteY3" fmla="*/ 1447800 h 1447800"/>
              <a:gd name="connsiteX4" fmla="*/ 0 w 2444750"/>
              <a:gd name="connsiteY4" fmla="*/ 372533 h 1447800"/>
              <a:gd name="connsiteX0" fmla="*/ 0 w 2444750"/>
              <a:gd name="connsiteY0" fmla="*/ 1202267 h 2277534"/>
              <a:gd name="connsiteX1" fmla="*/ 1242483 w 2444750"/>
              <a:gd name="connsiteY1" fmla="*/ 0 h 2277534"/>
              <a:gd name="connsiteX2" fmla="*/ 2444750 w 2444750"/>
              <a:gd name="connsiteY2" fmla="*/ 2277534 h 2277534"/>
              <a:gd name="connsiteX3" fmla="*/ 541867 w 2444750"/>
              <a:gd name="connsiteY3" fmla="*/ 2277534 h 2277534"/>
              <a:gd name="connsiteX4" fmla="*/ 0 w 2444750"/>
              <a:gd name="connsiteY4" fmla="*/ 1202267 h 2277534"/>
              <a:gd name="connsiteX0" fmla="*/ 0 w 2444750"/>
              <a:gd name="connsiteY0" fmla="*/ 1202267 h 2277534"/>
              <a:gd name="connsiteX1" fmla="*/ 1242483 w 2444750"/>
              <a:gd name="connsiteY1" fmla="*/ 0 h 2277534"/>
              <a:gd name="connsiteX2" fmla="*/ 2444750 w 2444750"/>
              <a:gd name="connsiteY2" fmla="*/ 1210734 h 2277534"/>
              <a:gd name="connsiteX3" fmla="*/ 541867 w 2444750"/>
              <a:gd name="connsiteY3" fmla="*/ 2277534 h 2277534"/>
              <a:gd name="connsiteX4" fmla="*/ 0 w 2444750"/>
              <a:gd name="connsiteY4" fmla="*/ 1202267 h 2277534"/>
              <a:gd name="connsiteX0" fmla="*/ 0 w 2444750"/>
              <a:gd name="connsiteY0" fmla="*/ 1202267 h 2429934"/>
              <a:gd name="connsiteX1" fmla="*/ 1242483 w 2444750"/>
              <a:gd name="connsiteY1" fmla="*/ 0 h 2429934"/>
              <a:gd name="connsiteX2" fmla="*/ 2444750 w 2444750"/>
              <a:gd name="connsiteY2" fmla="*/ 1210734 h 2429934"/>
              <a:gd name="connsiteX3" fmla="*/ 1253067 w 2444750"/>
              <a:gd name="connsiteY3" fmla="*/ 2429934 h 2429934"/>
              <a:gd name="connsiteX4" fmla="*/ 0 w 2444750"/>
              <a:gd name="connsiteY4" fmla="*/ 1202267 h 2429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0" h="2429934">
                <a:moveTo>
                  <a:pt x="0" y="1202267"/>
                </a:moveTo>
                <a:lnTo>
                  <a:pt x="1242483" y="0"/>
                </a:lnTo>
                <a:lnTo>
                  <a:pt x="2444750" y="1210734"/>
                </a:lnTo>
                <a:lnTo>
                  <a:pt x="1253067" y="2429934"/>
                </a:lnTo>
                <a:lnTo>
                  <a:pt x="0" y="1202267"/>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1"/>
          <p:cNvSpPr/>
          <p:nvPr/>
        </p:nvSpPr>
        <p:spPr>
          <a:xfrm>
            <a:off x="6246282" y="2241549"/>
            <a:ext cx="1879601" cy="3699934"/>
          </a:xfrm>
          <a:custGeom>
            <a:avLst/>
            <a:gdLst>
              <a:gd name="connsiteX0" fmla="*/ 0 w 1902883"/>
              <a:gd name="connsiteY0" fmla="*/ 0 h 1447800"/>
              <a:gd name="connsiteX1" fmla="*/ 1902883 w 1902883"/>
              <a:gd name="connsiteY1" fmla="*/ 0 h 1447800"/>
              <a:gd name="connsiteX2" fmla="*/ 1902883 w 1902883"/>
              <a:gd name="connsiteY2" fmla="*/ 1447800 h 1447800"/>
              <a:gd name="connsiteX3" fmla="*/ 0 w 1902883"/>
              <a:gd name="connsiteY3" fmla="*/ 1447800 h 1447800"/>
              <a:gd name="connsiteX4" fmla="*/ 0 w 1902883"/>
              <a:gd name="connsiteY4" fmla="*/ 0 h 1447800"/>
              <a:gd name="connsiteX0" fmla="*/ 0 w 2444750"/>
              <a:gd name="connsiteY0" fmla="*/ 372533 h 1447800"/>
              <a:gd name="connsiteX1" fmla="*/ 2444750 w 2444750"/>
              <a:gd name="connsiteY1" fmla="*/ 0 h 1447800"/>
              <a:gd name="connsiteX2" fmla="*/ 2444750 w 2444750"/>
              <a:gd name="connsiteY2" fmla="*/ 1447800 h 1447800"/>
              <a:gd name="connsiteX3" fmla="*/ 541867 w 2444750"/>
              <a:gd name="connsiteY3" fmla="*/ 1447800 h 1447800"/>
              <a:gd name="connsiteX4" fmla="*/ 0 w 2444750"/>
              <a:gd name="connsiteY4" fmla="*/ 372533 h 1447800"/>
              <a:gd name="connsiteX0" fmla="*/ 0 w 2444750"/>
              <a:gd name="connsiteY0" fmla="*/ 1202267 h 2277534"/>
              <a:gd name="connsiteX1" fmla="*/ 1242483 w 2444750"/>
              <a:gd name="connsiteY1" fmla="*/ 0 h 2277534"/>
              <a:gd name="connsiteX2" fmla="*/ 2444750 w 2444750"/>
              <a:gd name="connsiteY2" fmla="*/ 2277534 h 2277534"/>
              <a:gd name="connsiteX3" fmla="*/ 541867 w 2444750"/>
              <a:gd name="connsiteY3" fmla="*/ 2277534 h 2277534"/>
              <a:gd name="connsiteX4" fmla="*/ 0 w 2444750"/>
              <a:gd name="connsiteY4" fmla="*/ 1202267 h 2277534"/>
              <a:gd name="connsiteX0" fmla="*/ 0 w 2444750"/>
              <a:gd name="connsiteY0" fmla="*/ 1202267 h 2277534"/>
              <a:gd name="connsiteX1" fmla="*/ 1242483 w 2444750"/>
              <a:gd name="connsiteY1" fmla="*/ 0 h 2277534"/>
              <a:gd name="connsiteX2" fmla="*/ 2444750 w 2444750"/>
              <a:gd name="connsiteY2" fmla="*/ 1210734 h 2277534"/>
              <a:gd name="connsiteX3" fmla="*/ 541867 w 2444750"/>
              <a:gd name="connsiteY3" fmla="*/ 2277534 h 2277534"/>
              <a:gd name="connsiteX4" fmla="*/ 0 w 2444750"/>
              <a:gd name="connsiteY4" fmla="*/ 1202267 h 2277534"/>
              <a:gd name="connsiteX0" fmla="*/ 0 w 2444750"/>
              <a:gd name="connsiteY0" fmla="*/ 1202267 h 2429934"/>
              <a:gd name="connsiteX1" fmla="*/ 1242483 w 2444750"/>
              <a:gd name="connsiteY1" fmla="*/ 0 h 2429934"/>
              <a:gd name="connsiteX2" fmla="*/ 2444750 w 2444750"/>
              <a:gd name="connsiteY2" fmla="*/ 1210734 h 2429934"/>
              <a:gd name="connsiteX3" fmla="*/ 1253067 w 2444750"/>
              <a:gd name="connsiteY3" fmla="*/ 2429934 h 2429934"/>
              <a:gd name="connsiteX4" fmla="*/ 0 w 2444750"/>
              <a:gd name="connsiteY4" fmla="*/ 1202267 h 2429934"/>
              <a:gd name="connsiteX0" fmla="*/ 0 w 2444750"/>
              <a:gd name="connsiteY0" fmla="*/ 1828800 h 3056467"/>
              <a:gd name="connsiteX1" fmla="*/ 1852083 w 2444750"/>
              <a:gd name="connsiteY1" fmla="*/ 0 h 3056467"/>
              <a:gd name="connsiteX2" fmla="*/ 2444750 w 2444750"/>
              <a:gd name="connsiteY2" fmla="*/ 1837267 h 3056467"/>
              <a:gd name="connsiteX3" fmla="*/ 1253067 w 2444750"/>
              <a:gd name="connsiteY3" fmla="*/ 3056467 h 3056467"/>
              <a:gd name="connsiteX4" fmla="*/ 0 w 2444750"/>
              <a:gd name="connsiteY4" fmla="*/ 1828800 h 3056467"/>
              <a:gd name="connsiteX0" fmla="*/ 0 w 2444750"/>
              <a:gd name="connsiteY0" fmla="*/ 1828800 h 3699934"/>
              <a:gd name="connsiteX1" fmla="*/ 1852083 w 2444750"/>
              <a:gd name="connsiteY1" fmla="*/ 0 h 3699934"/>
              <a:gd name="connsiteX2" fmla="*/ 2444750 w 2444750"/>
              <a:gd name="connsiteY2" fmla="*/ 1837267 h 3699934"/>
              <a:gd name="connsiteX3" fmla="*/ 1879601 w 2444750"/>
              <a:gd name="connsiteY3" fmla="*/ 3699934 h 3699934"/>
              <a:gd name="connsiteX4" fmla="*/ 0 w 2444750"/>
              <a:gd name="connsiteY4" fmla="*/ 1828800 h 3699934"/>
              <a:gd name="connsiteX0" fmla="*/ 0 w 1879601"/>
              <a:gd name="connsiteY0" fmla="*/ 1828800 h 3699934"/>
              <a:gd name="connsiteX1" fmla="*/ 1852083 w 1879601"/>
              <a:gd name="connsiteY1" fmla="*/ 0 h 3699934"/>
              <a:gd name="connsiteX2" fmla="*/ 1879601 w 1879601"/>
              <a:gd name="connsiteY2" fmla="*/ 3699934 h 3699934"/>
              <a:gd name="connsiteX3" fmla="*/ 0 w 1879601"/>
              <a:gd name="connsiteY3" fmla="*/ 1828800 h 3699934"/>
            </a:gdLst>
            <a:ahLst/>
            <a:cxnLst>
              <a:cxn ang="0">
                <a:pos x="connsiteX0" y="connsiteY0"/>
              </a:cxn>
              <a:cxn ang="0">
                <a:pos x="connsiteX1" y="connsiteY1"/>
              </a:cxn>
              <a:cxn ang="0">
                <a:pos x="connsiteX2" y="connsiteY2"/>
              </a:cxn>
              <a:cxn ang="0">
                <a:pos x="connsiteX3" y="connsiteY3"/>
              </a:cxn>
            </a:cxnLst>
            <a:rect l="l" t="t" r="r" b="b"/>
            <a:pathLst>
              <a:path w="1879601" h="3699934">
                <a:moveTo>
                  <a:pt x="0" y="1828800"/>
                </a:moveTo>
                <a:lnTo>
                  <a:pt x="1852083" y="0"/>
                </a:lnTo>
                <a:lnTo>
                  <a:pt x="1879601" y="3699934"/>
                </a:lnTo>
                <a:lnTo>
                  <a:pt x="0" y="182880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flipH="1">
            <a:off x="1612901" y="1993757"/>
            <a:ext cx="2171706" cy="4352010"/>
          </a:xfrm>
          <a:custGeom>
            <a:avLst/>
            <a:gdLst>
              <a:gd name="connsiteX0" fmla="*/ 0 w 1902883"/>
              <a:gd name="connsiteY0" fmla="*/ 0 h 1447800"/>
              <a:gd name="connsiteX1" fmla="*/ 1902883 w 1902883"/>
              <a:gd name="connsiteY1" fmla="*/ 0 h 1447800"/>
              <a:gd name="connsiteX2" fmla="*/ 1902883 w 1902883"/>
              <a:gd name="connsiteY2" fmla="*/ 1447800 h 1447800"/>
              <a:gd name="connsiteX3" fmla="*/ 0 w 1902883"/>
              <a:gd name="connsiteY3" fmla="*/ 1447800 h 1447800"/>
              <a:gd name="connsiteX4" fmla="*/ 0 w 1902883"/>
              <a:gd name="connsiteY4" fmla="*/ 0 h 1447800"/>
              <a:gd name="connsiteX0" fmla="*/ 0 w 2444750"/>
              <a:gd name="connsiteY0" fmla="*/ 372533 h 1447800"/>
              <a:gd name="connsiteX1" fmla="*/ 2444750 w 2444750"/>
              <a:gd name="connsiteY1" fmla="*/ 0 h 1447800"/>
              <a:gd name="connsiteX2" fmla="*/ 2444750 w 2444750"/>
              <a:gd name="connsiteY2" fmla="*/ 1447800 h 1447800"/>
              <a:gd name="connsiteX3" fmla="*/ 541867 w 2444750"/>
              <a:gd name="connsiteY3" fmla="*/ 1447800 h 1447800"/>
              <a:gd name="connsiteX4" fmla="*/ 0 w 2444750"/>
              <a:gd name="connsiteY4" fmla="*/ 372533 h 1447800"/>
              <a:gd name="connsiteX0" fmla="*/ 0 w 2444750"/>
              <a:gd name="connsiteY0" fmla="*/ 1202267 h 2277534"/>
              <a:gd name="connsiteX1" fmla="*/ 1242483 w 2444750"/>
              <a:gd name="connsiteY1" fmla="*/ 0 h 2277534"/>
              <a:gd name="connsiteX2" fmla="*/ 2444750 w 2444750"/>
              <a:gd name="connsiteY2" fmla="*/ 2277534 h 2277534"/>
              <a:gd name="connsiteX3" fmla="*/ 541867 w 2444750"/>
              <a:gd name="connsiteY3" fmla="*/ 2277534 h 2277534"/>
              <a:gd name="connsiteX4" fmla="*/ 0 w 2444750"/>
              <a:gd name="connsiteY4" fmla="*/ 1202267 h 2277534"/>
              <a:gd name="connsiteX0" fmla="*/ 0 w 2444750"/>
              <a:gd name="connsiteY0" fmla="*/ 1202267 h 2277534"/>
              <a:gd name="connsiteX1" fmla="*/ 1242483 w 2444750"/>
              <a:gd name="connsiteY1" fmla="*/ 0 h 2277534"/>
              <a:gd name="connsiteX2" fmla="*/ 2444750 w 2444750"/>
              <a:gd name="connsiteY2" fmla="*/ 1210734 h 2277534"/>
              <a:gd name="connsiteX3" fmla="*/ 541867 w 2444750"/>
              <a:gd name="connsiteY3" fmla="*/ 2277534 h 2277534"/>
              <a:gd name="connsiteX4" fmla="*/ 0 w 2444750"/>
              <a:gd name="connsiteY4" fmla="*/ 1202267 h 2277534"/>
              <a:gd name="connsiteX0" fmla="*/ 0 w 2444750"/>
              <a:gd name="connsiteY0" fmla="*/ 1202267 h 2429934"/>
              <a:gd name="connsiteX1" fmla="*/ 1242483 w 2444750"/>
              <a:gd name="connsiteY1" fmla="*/ 0 h 2429934"/>
              <a:gd name="connsiteX2" fmla="*/ 2444750 w 2444750"/>
              <a:gd name="connsiteY2" fmla="*/ 1210734 h 2429934"/>
              <a:gd name="connsiteX3" fmla="*/ 1253067 w 2444750"/>
              <a:gd name="connsiteY3" fmla="*/ 2429934 h 2429934"/>
              <a:gd name="connsiteX4" fmla="*/ 0 w 2444750"/>
              <a:gd name="connsiteY4" fmla="*/ 1202267 h 2429934"/>
              <a:gd name="connsiteX0" fmla="*/ 0 w 2444750"/>
              <a:gd name="connsiteY0" fmla="*/ 1828800 h 3056467"/>
              <a:gd name="connsiteX1" fmla="*/ 1852083 w 2444750"/>
              <a:gd name="connsiteY1" fmla="*/ 0 h 3056467"/>
              <a:gd name="connsiteX2" fmla="*/ 2444750 w 2444750"/>
              <a:gd name="connsiteY2" fmla="*/ 1837267 h 3056467"/>
              <a:gd name="connsiteX3" fmla="*/ 1253067 w 2444750"/>
              <a:gd name="connsiteY3" fmla="*/ 3056467 h 3056467"/>
              <a:gd name="connsiteX4" fmla="*/ 0 w 2444750"/>
              <a:gd name="connsiteY4" fmla="*/ 1828800 h 3056467"/>
              <a:gd name="connsiteX0" fmla="*/ 0 w 2444750"/>
              <a:gd name="connsiteY0" fmla="*/ 1828800 h 3699934"/>
              <a:gd name="connsiteX1" fmla="*/ 1852083 w 2444750"/>
              <a:gd name="connsiteY1" fmla="*/ 0 h 3699934"/>
              <a:gd name="connsiteX2" fmla="*/ 2444750 w 2444750"/>
              <a:gd name="connsiteY2" fmla="*/ 1837267 h 3699934"/>
              <a:gd name="connsiteX3" fmla="*/ 1879601 w 2444750"/>
              <a:gd name="connsiteY3" fmla="*/ 3699934 h 3699934"/>
              <a:gd name="connsiteX4" fmla="*/ 0 w 2444750"/>
              <a:gd name="connsiteY4" fmla="*/ 1828800 h 3699934"/>
              <a:gd name="connsiteX0" fmla="*/ 0 w 1879601"/>
              <a:gd name="connsiteY0" fmla="*/ 1828800 h 3699934"/>
              <a:gd name="connsiteX1" fmla="*/ 1852083 w 1879601"/>
              <a:gd name="connsiteY1" fmla="*/ 0 h 3699934"/>
              <a:gd name="connsiteX2" fmla="*/ 1879601 w 1879601"/>
              <a:gd name="connsiteY2" fmla="*/ 3699934 h 3699934"/>
              <a:gd name="connsiteX3" fmla="*/ 0 w 1879601"/>
              <a:gd name="connsiteY3" fmla="*/ 1828800 h 3699934"/>
              <a:gd name="connsiteX0" fmla="*/ 0 w 1879601"/>
              <a:gd name="connsiteY0" fmla="*/ 1969299 h 3699934"/>
              <a:gd name="connsiteX1" fmla="*/ 1852083 w 1879601"/>
              <a:gd name="connsiteY1" fmla="*/ 0 h 3699934"/>
              <a:gd name="connsiteX2" fmla="*/ 1879601 w 1879601"/>
              <a:gd name="connsiteY2" fmla="*/ 3699934 h 3699934"/>
              <a:gd name="connsiteX3" fmla="*/ 0 w 1879601"/>
              <a:gd name="connsiteY3" fmla="*/ 1969299 h 3699934"/>
              <a:gd name="connsiteX0" fmla="*/ 0 w 1879601"/>
              <a:gd name="connsiteY0" fmla="*/ 1969299 h 4012153"/>
              <a:gd name="connsiteX1" fmla="*/ 1852083 w 1879601"/>
              <a:gd name="connsiteY1" fmla="*/ 0 h 4012153"/>
              <a:gd name="connsiteX2" fmla="*/ 1879601 w 1879601"/>
              <a:gd name="connsiteY2" fmla="*/ 4012153 h 4012153"/>
              <a:gd name="connsiteX3" fmla="*/ 0 w 1879601"/>
              <a:gd name="connsiteY3" fmla="*/ 1969299 h 4012153"/>
            </a:gdLst>
            <a:ahLst/>
            <a:cxnLst>
              <a:cxn ang="0">
                <a:pos x="connsiteX0" y="connsiteY0"/>
              </a:cxn>
              <a:cxn ang="0">
                <a:pos x="connsiteX1" y="connsiteY1"/>
              </a:cxn>
              <a:cxn ang="0">
                <a:pos x="connsiteX2" y="connsiteY2"/>
              </a:cxn>
              <a:cxn ang="0">
                <a:pos x="connsiteX3" y="connsiteY3"/>
              </a:cxn>
            </a:cxnLst>
            <a:rect l="l" t="t" r="r" b="b"/>
            <a:pathLst>
              <a:path w="1879601" h="4012153">
                <a:moveTo>
                  <a:pt x="0" y="1969299"/>
                </a:moveTo>
                <a:lnTo>
                  <a:pt x="1852083" y="0"/>
                </a:lnTo>
                <a:lnTo>
                  <a:pt x="1879601" y="4012153"/>
                </a:lnTo>
                <a:lnTo>
                  <a:pt x="0" y="1969299"/>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AAE7051F-6F99-364B-BFB3-32AB1DA31AE5}" type="slidenum">
              <a:rPr lang="en-US" smtClean="0"/>
              <a:pPr/>
              <a:t>30</a:t>
            </a:fld>
            <a:endParaRPr lang="en-US" dirty="0"/>
          </a:p>
        </p:txBody>
      </p:sp>
      <p:cxnSp>
        <p:nvCxnSpPr>
          <p:cNvPr id="6" name="Straight Connector 5"/>
          <p:cNvCxnSpPr/>
          <p:nvPr/>
        </p:nvCxnSpPr>
        <p:spPr>
          <a:xfrm>
            <a:off x="1371600" y="4114800"/>
            <a:ext cx="73152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029200" y="1676400"/>
            <a:ext cx="0" cy="48768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876800" y="28956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876800" y="53340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a:off x="6093883" y="4111625"/>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a:off x="3657600" y="4114799"/>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33" name="Object 32"/>
          <p:cNvGraphicFramePr>
            <a:graphicFrameLocks noChangeAspect="1"/>
          </p:cNvGraphicFramePr>
          <p:nvPr>
            <p:extLst>
              <p:ext uri="{D42A27DB-BD31-4B8C-83A1-F6EECF244321}">
                <p14:modId xmlns:p14="http://schemas.microsoft.com/office/powerpoint/2010/main" val="175334318"/>
              </p:ext>
            </p:extLst>
          </p:nvPr>
        </p:nvGraphicFramePr>
        <p:xfrm>
          <a:off x="5054600" y="1524000"/>
          <a:ext cx="838200" cy="800100"/>
        </p:xfrm>
        <a:graphic>
          <a:graphicData uri="http://schemas.openxmlformats.org/presentationml/2006/ole">
            <mc:AlternateContent xmlns:mc="http://schemas.openxmlformats.org/markup-compatibility/2006">
              <mc:Choice xmlns:v="urn:schemas-microsoft-com:vml" Requires="v">
                <p:oleObj spid="_x0000_s18446" name="Equation" r:id="rId3" imgW="838200" imgH="800100" progId="Equation.3">
                  <p:embed/>
                </p:oleObj>
              </mc:Choice>
              <mc:Fallback>
                <p:oleObj name="Equation" r:id="rId3" imgW="838200" imgH="800100" progId="Equation.3">
                  <p:embed/>
                  <p:pic>
                    <p:nvPicPr>
                      <p:cNvPr id="0" name=""/>
                      <p:cNvPicPr/>
                      <p:nvPr/>
                    </p:nvPicPr>
                    <p:blipFill>
                      <a:blip r:embed="rId4"/>
                      <a:stretch>
                        <a:fillRect/>
                      </a:stretch>
                    </p:blipFill>
                    <p:spPr>
                      <a:xfrm>
                        <a:off x="5054600" y="1524000"/>
                        <a:ext cx="838200" cy="8001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342829188"/>
              </p:ext>
            </p:extLst>
          </p:nvPr>
        </p:nvGraphicFramePr>
        <p:xfrm>
          <a:off x="8191500" y="4083049"/>
          <a:ext cx="952500" cy="368300"/>
        </p:xfrm>
        <a:graphic>
          <a:graphicData uri="http://schemas.openxmlformats.org/presentationml/2006/ole">
            <mc:AlternateContent xmlns:mc="http://schemas.openxmlformats.org/markup-compatibility/2006">
              <mc:Choice xmlns:v="urn:schemas-microsoft-com:vml" Requires="v">
                <p:oleObj spid="_x0000_s18447" name="Equation" r:id="rId5" imgW="952500" imgH="368300" progId="Equation.3">
                  <p:embed/>
                </p:oleObj>
              </mc:Choice>
              <mc:Fallback>
                <p:oleObj name="Equation" r:id="rId5" imgW="952500" imgH="368300" progId="Equation.3">
                  <p:embed/>
                  <p:pic>
                    <p:nvPicPr>
                      <p:cNvPr id="0" name=""/>
                      <p:cNvPicPr/>
                      <p:nvPr/>
                    </p:nvPicPr>
                    <p:blipFill>
                      <a:blip r:embed="rId6"/>
                      <a:stretch>
                        <a:fillRect/>
                      </a:stretch>
                    </p:blipFill>
                    <p:spPr>
                      <a:xfrm>
                        <a:off x="8191500" y="4083049"/>
                        <a:ext cx="952500" cy="368300"/>
                      </a:xfrm>
                      <a:prstGeom prst="rect">
                        <a:avLst/>
                      </a:prstGeom>
                    </p:spPr>
                  </p:pic>
                </p:oleObj>
              </mc:Fallback>
            </mc:AlternateContent>
          </a:graphicData>
        </a:graphic>
      </p:graphicFrame>
      <p:sp>
        <p:nvSpPr>
          <p:cNvPr id="35" name="TextBox 34"/>
          <p:cNvSpPr txBox="1"/>
          <p:nvPr/>
        </p:nvSpPr>
        <p:spPr>
          <a:xfrm>
            <a:off x="1054099" y="580937"/>
            <a:ext cx="2764369" cy="584776"/>
          </a:xfrm>
          <a:prstGeom prst="rect">
            <a:avLst/>
          </a:prstGeom>
          <a:noFill/>
          <a:ln w="38100" cmpd="sng">
            <a:noFill/>
          </a:ln>
        </p:spPr>
        <p:txBody>
          <a:bodyPr wrap="square" rtlCol="0">
            <a:spAutoFit/>
          </a:bodyPr>
          <a:lstStyle/>
          <a:p>
            <a:pPr algn="ctr"/>
            <a:r>
              <a:rPr lang="en-US" sz="3200" b="1" dirty="0" smtClean="0">
                <a:solidFill>
                  <a:srgbClr val="1F497D"/>
                </a:solidFill>
              </a:rPr>
              <a:t>EQUILIBRIA:</a:t>
            </a:r>
            <a:endParaRPr lang="en-US" sz="3200" b="1" baseline="-25000" dirty="0">
              <a:solidFill>
                <a:srgbClr val="1F497D"/>
              </a:solidFill>
            </a:endParaRPr>
          </a:p>
        </p:txBody>
      </p:sp>
      <p:cxnSp>
        <p:nvCxnSpPr>
          <p:cNvPr id="42" name="Straight Connector 41"/>
          <p:cNvCxnSpPr/>
          <p:nvPr/>
        </p:nvCxnSpPr>
        <p:spPr>
          <a:xfrm rot="16200000">
            <a:off x="3848320" y="2273518"/>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rot="18861949">
            <a:off x="5722211" y="2807571"/>
            <a:ext cx="2470981" cy="461665"/>
          </a:xfrm>
          <a:prstGeom prst="rect">
            <a:avLst/>
          </a:prstGeom>
          <a:noFill/>
          <a:ln w="38100" cmpd="sng">
            <a:noFill/>
          </a:ln>
        </p:spPr>
        <p:txBody>
          <a:bodyPr wrap="square" rtlCol="0">
            <a:spAutoFit/>
          </a:bodyPr>
          <a:lstStyle/>
          <a:p>
            <a:pPr algn="ctr"/>
            <a:r>
              <a:rPr lang="en-US" sz="2400" dirty="0" smtClean="0"/>
              <a:t>Future Supply &gt; 0:</a:t>
            </a:r>
            <a:endParaRPr lang="en-US" sz="2400" baseline="-25000" dirty="0"/>
          </a:p>
        </p:txBody>
      </p:sp>
      <p:cxnSp>
        <p:nvCxnSpPr>
          <p:cNvPr id="20" name="Straight Connector 19"/>
          <p:cNvCxnSpPr/>
          <p:nvPr/>
        </p:nvCxnSpPr>
        <p:spPr>
          <a:xfrm rot="16200000">
            <a:off x="2172758" y="1523782"/>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18861949">
            <a:off x="4732889" y="2017501"/>
            <a:ext cx="2470981" cy="461665"/>
          </a:xfrm>
          <a:prstGeom prst="rect">
            <a:avLst/>
          </a:prstGeom>
          <a:noFill/>
          <a:ln w="38100" cmpd="sng">
            <a:noFill/>
          </a:ln>
        </p:spPr>
        <p:txBody>
          <a:bodyPr wrap="square" rtlCol="0">
            <a:spAutoFit/>
          </a:bodyPr>
          <a:lstStyle/>
          <a:p>
            <a:pPr algn="ctr"/>
            <a:r>
              <a:rPr lang="en-US" sz="2400" dirty="0" smtClean="0"/>
              <a:t>Spot Supply &gt; 0:</a:t>
            </a:r>
            <a:endParaRPr lang="en-US" sz="2400" baseline="-25000" dirty="0"/>
          </a:p>
        </p:txBody>
      </p:sp>
      <p:cxnSp>
        <p:nvCxnSpPr>
          <p:cNvPr id="22" name="Straight Connector 21"/>
          <p:cNvCxnSpPr/>
          <p:nvPr/>
        </p:nvCxnSpPr>
        <p:spPr>
          <a:xfrm>
            <a:off x="3505200" y="1403689"/>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rot="2661949">
            <a:off x="2733322" y="1659608"/>
            <a:ext cx="1751501" cy="830997"/>
          </a:xfrm>
          <a:prstGeom prst="rect">
            <a:avLst/>
          </a:prstGeom>
          <a:noFill/>
          <a:ln w="38100" cmpd="sng">
            <a:noFill/>
          </a:ln>
        </p:spPr>
        <p:txBody>
          <a:bodyPr wrap="square" rtlCol="0">
            <a:spAutoFit/>
          </a:bodyPr>
          <a:lstStyle/>
          <a:p>
            <a:pPr algn="ctr"/>
            <a:r>
              <a:rPr lang="en-US" sz="2400" dirty="0" smtClean="0"/>
              <a:t>Future Demand &gt; 0:</a:t>
            </a:r>
            <a:endParaRPr lang="en-US" sz="2400" baseline="-25000" dirty="0"/>
          </a:p>
        </p:txBody>
      </p:sp>
      <p:cxnSp>
        <p:nvCxnSpPr>
          <p:cNvPr id="24" name="Straight Connector 23"/>
          <p:cNvCxnSpPr/>
          <p:nvPr/>
        </p:nvCxnSpPr>
        <p:spPr>
          <a:xfrm>
            <a:off x="1981200" y="2324100"/>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rot="2661949">
            <a:off x="1709754" y="2691835"/>
            <a:ext cx="2501902" cy="461665"/>
          </a:xfrm>
          <a:prstGeom prst="rect">
            <a:avLst/>
          </a:prstGeom>
          <a:noFill/>
          <a:ln w="38100" cmpd="sng">
            <a:noFill/>
          </a:ln>
        </p:spPr>
        <p:txBody>
          <a:bodyPr wrap="square" rtlCol="0">
            <a:spAutoFit/>
          </a:bodyPr>
          <a:lstStyle/>
          <a:p>
            <a:pPr algn="ctr"/>
            <a:r>
              <a:rPr lang="en-US" sz="2400" dirty="0" smtClean="0"/>
              <a:t>Spot Demand &gt; 0:</a:t>
            </a:r>
            <a:endParaRPr lang="en-US" sz="2400" baseline="-25000" dirty="0"/>
          </a:p>
        </p:txBody>
      </p:sp>
    </p:spTree>
    <p:extLst>
      <p:ext uri="{BB962C8B-B14F-4D97-AF65-F5344CB8AC3E}">
        <p14:creationId xmlns:p14="http://schemas.microsoft.com/office/powerpoint/2010/main" val="30261036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239000" cy="1127166"/>
          </a:xfrm>
        </p:spPr>
        <p:txBody>
          <a:bodyPr/>
          <a:lstStyle/>
          <a:p>
            <a:r>
              <a:rPr lang="en-US" dirty="0" smtClean="0"/>
              <a:t>Constraints Imposed by OWA</a:t>
            </a:r>
            <a:endParaRPr lang="en-US" dirty="0"/>
          </a:p>
        </p:txBody>
      </p:sp>
      <p:sp>
        <p:nvSpPr>
          <p:cNvPr id="3" name="Content Placeholder 2"/>
          <p:cNvSpPr>
            <a:spLocks noGrp="1"/>
          </p:cNvSpPr>
          <p:nvPr>
            <p:ph idx="1"/>
          </p:nvPr>
        </p:nvSpPr>
        <p:spPr>
          <a:xfrm>
            <a:off x="1405466" y="1206955"/>
            <a:ext cx="7239000" cy="2973122"/>
          </a:xfrm>
        </p:spPr>
        <p:txBody>
          <a:bodyPr/>
          <a:lstStyle/>
          <a:p>
            <a:r>
              <a:rPr lang="en-US" sz="2400" dirty="0" smtClean="0"/>
              <a:t>A necessary (but not sufficient) condition for equilibrium is given in the paper as </a:t>
            </a:r>
          </a:p>
          <a:p>
            <a:endParaRPr lang="en-US" sz="2400" dirty="0"/>
          </a:p>
          <a:p>
            <a:endParaRPr lang="en-US" sz="2400" dirty="0" smtClean="0"/>
          </a:p>
          <a:p>
            <a:endParaRPr lang="en-US" sz="2400" dirty="0"/>
          </a:p>
          <a:p>
            <a:r>
              <a:rPr lang="en-US" sz="2400" dirty="0" smtClean="0"/>
              <a:t>This excludes the dark-red shaded areas as follows…</a:t>
            </a:r>
            <a:endParaRPr lang="en-US" sz="2400" dirty="0"/>
          </a:p>
        </p:txBody>
      </p:sp>
      <p:sp>
        <p:nvSpPr>
          <p:cNvPr id="4" name="Slide Number Placeholder 3"/>
          <p:cNvSpPr>
            <a:spLocks noGrp="1"/>
          </p:cNvSpPr>
          <p:nvPr>
            <p:ph type="sldNum" sz="quarter" idx="4"/>
          </p:nvPr>
        </p:nvSpPr>
        <p:spPr/>
        <p:txBody>
          <a:bodyPr/>
          <a:lstStyle/>
          <a:p>
            <a:fld id="{AAE7051F-6F99-364B-BFB3-32AB1DA31AE5}" type="slidenum">
              <a:rPr lang="en-US" smtClean="0"/>
              <a:pPr/>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32242627"/>
              </p:ext>
            </p:extLst>
          </p:nvPr>
        </p:nvGraphicFramePr>
        <p:xfrm>
          <a:off x="3225800" y="2063750"/>
          <a:ext cx="3060700" cy="901700"/>
        </p:xfrm>
        <a:graphic>
          <a:graphicData uri="http://schemas.openxmlformats.org/presentationml/2006/ole">
            <mc:AlternateContent xmlns:mc="http://schemas.openxmlformats.org/markup-compatibility/2006">
              <mc:Choice xmlns:v="urn:schemas-microsoft-com:vml" Requires="v">
                <p:oleObj spid="_x0000_s19464" name="Equation" r:id="rId3" imgW="3060700" imgH="901700" progId="Equation.3">
                  <p:embed/>
                </p:oleObj>
              </mc:Choice>
              <mc:Fallback>
                <p:oleObj name="Equation" r:id="rId3" imgW="3060700" imgH="901700" progId="Equation.3">
                  <p:embed/>
                  <p:pic>
                    <p:nvPicPr>
                      <p:cNvPr id="0" name=""/>
                      <p:cNvPicPr/>
                      <p:nvPr/>
                    </p:nvPicPr>
                    <p:blipFill>
                      <a:blip r:embed="rId4"/>
                      <a:stretch>
                        <a:fillRect/>
                      </a:stretch>
                    </p:blipFill>
                    <p:spPr>
                      <a:xfrm>
                        <a:off x="3225800" y="2063750"/>
                        <a:ext cx="3060700" cy="901700"/>
                      </a:xfrm>
                      <a:prstGeom prst="rect">
                        <a:avLst/>
                      </a:prstGeom>
                    </p:spPr>
                  </p:pic>
                </p:oleObj>
              </mc:Fallback>
            </mc:AlternateContent>
          </a:graphicData>
        </a:graphic>
      </p:graphicFrame>
    </p:spTree>
    <p:extLst>
      <p:ext uri="{BB962C8B-B14F-4D97-AF65-F5344CB8AC3E}">
        <p14:creationId xmlns:p14="http://schemas.microsoft.com/office/powerpoint/2010/main" val="11322508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
          <p:cNvSpPr/>
          <p:nvPr/>
        </p:nvSpPr>
        <p:spPr>
          <a:xfrm rot="5400000" flipV="1">
            <a:off x="4284132" y="4593168"/>
            <a:ext cx="1490135" cy="2971800"/>
          </a:xfrm>
          <a:custGeom>
            <a:avLst/>
            <a:gdLst>
              <a:gd name="connsiteX0" fmla="*/ 0 w 1902883"/>
              <a:gd name="connsiteY0" fmla="*/ 0 h 1447800"/>
              <a:gd name="connsiteX1" fmla="*/ 1902883 w 1902883"/>
              <a:gd name="connsiteY1" fmla="*/ 0 h 1447800"/>
              <a:gd name="connsiteX2" fmla="*/ 1902883 w 1902883"/>
              <a:gd name="connsiteY2" fmla="*/ 1447800 h 1447800"/>
              <a:gd name="connsiteX3" fmla="*/ 0 w 1902883"/>
              <a:gd name="connsiteY3" fmla="*/ 1447800 h 1447800"/>
              <a:gd name="connsiteX4" fmla="*/ 0 w 1902883"/>
              <a:gd name="connsiteY4" fmla="*/ 0 h 1447800"/>
              <a:gd name="connsiteX0" fmla="*/ 0 w 2444750"/>
              <a:gd name="connsiteY0" fmla="*/ 372533 h 1447800"/>
              <a:gd name="connsiteX1" fmla="*/ 2444750 w 2444750"/>
              <a:gd name="connsiteY1" fmla="*/ 0 h 1447800"/>
              <a:gd name="connsiteX2" fmla="*/ 2444750 w 2444750"/>
              <a:gd name="connsiteY2" fmla="*/ 1447800 h 1447800"/>
              <a:gd name="connsiteX3" fmla="*/ 541867 w 2444750"/>
              <a:gd name="connsiteY3" fmla="*/ 1447800 h 1447800"/>
              <a:gd name="connsiteX4" fmla="*/ 0 w 2444750"/>
              <a:gd name="connsiteY4" fmla="*/ 372533 h 1447800"/>
              <a:gd name="connsiteX0" fmla="*/ 0 w 2444750"/>
              <a:gd name="connsiteY0" fmla="*/ 1202267 h 2277534"/>
              <a:gd name="connsiteX1" fmla="*/ 1242483 w 2444750"/>
              <a:gd name="connsiteY1" fmla="*/ 0 h 2277534"/>
              <a:gd name="connsiteX2" fmla="*/ 2444750 w 2444750"/>
              <a:gd name="connsiteY2" fmla="*/ 2277534 h 2277534"/>
              <a:gd name="connsiteX3" fmla="*/ 541867 w 2444750"/>
              <a:gd name="connsiteY3" fmla="*/ 2277534 h 2277534"/>
              <a:gd name="connsiteX4" fmla="*/ 0 w 2444750"/>
              <a:gd name="connsiteY4" fmla="*/ 1202267 h 2277534"/>
              <a:gd name="connsiteX0" fmla="*/ 0 w 2444750"/>
              <a:gd name="connsiteY0" fmla="*/ 1202267 h 2277534"/>
              <a:gd name="connsiteX1" fmla="*/ 1242483 w 2444750"/>
              <a:gd name="connsiteY1" fmla="*/ 0 h 2277534"/>
              <a:gd name="connsiteX2" fmla="*/ 2444750 w 2444750"/>
              <a:gd name="connsiteY2" fmla="*/ 1210734 h 2277534"/>
              <a:gd name="connsiteX3" fmla="*/ 541867 w 2444750"/>
              <a:gd name="connsiteY3" fmla="*/ 2277534 h 2277534"/>
              <a:gd name="connsiteX4" fmla="*/ 0 w 2444750"/>
              <a:gd name="connsiteY4" fmla="*/ 1202267 h 2277534"/>
              <a:gd name="connsiteX0" fmla="*/ 0 w 2444750"/>
              <a:gd name="connsiteY0" fmla="*/ 1202267 h 2429934"/>
              <a:gd name="connsiteX1" fmla="*/ 1242483 w 2444750"/>
              <a:gd name="connsiteY1" fmla="*/ 0 h 2429934"/>
              <a:gd name="connsiteX2" fmla="*/ 2444750 w 2444750"/>
              <a:gd name="connsiteY2" fmla="*/ 1210734 h 2429934"/>
              <a:gd name="connsiteX3" fmla="*/ 1253067 w 2444750"/>
              <a:gd name="connsiteY3" fmla="*/ 2429934 h 2429934"/>
              <a:gd name="connsiteX4" fmla="*/ 0 w 2444750"/>
              <a:gd name="connsiteY4" fmla="*/ 1202267 h 2429934"/>
              <a:gd name="connsiteX0" fmla="*/ 0 w 2444750"/>
              <a:gd name="connsiteY0" fmla="*/ 1828800 h 3056467"/>
              <a:gd name="connsiteX1" fmla="*/ 1852083 w 2444750"/>
              <a:gd name="connsiteY1" fmla="*/ 0 h 3056467"/>
              <a:gd name="connsiteX2" fmla="*/ 2444750 w 2444750"/>
              <a:gd name="connsiteY2" fmla="*/ 1837267 h 3056467"/>
              <a:gd name="connsiteX3" fmla="*/ 1253067 w 2444750"/>
              <a:gd name="connsiteY3" fmla="*/ 3056467 h 3056467"/>
              <a:gd name="connsiteX4" fmla="*/ 0 w 2444750"/>
              <a:gd name="connsiteY4" fmla="*/ 1828800 h 3056467"/>
              <a:gd name="connsiteX0" fmla="*/ 0 w 2444750"/>
              <a:gd name="connsiteY0" fmla="*/ 1828800 h 3699934"/>
              <a:gd name="connsiteX1" fmla="*/ 1852083 w 2444750"/>
              <a:gd name="connsiteY1" fmla="*/ 0 h 3699934"/>
              <a:gd name="connsiteX2" fmla="*/ 2444750 w 2444750"/>
              <a:gd name="connsiteY2" fmla="*/ 1837267 h 3699934"/>
              <a:gd name="connsiteX3" fmla="*/ 1879601 w 2444750"/>
              <a:gd name="connsiteY3" fmla="*/ 3699934 h 3699934"/>
              <a:gd name="connsiteX4" fmla="*/ 0 w 2444750"/>
              <a:gd name="connsiteY4" fmla="*/ 1828800 h 3699934"/>
              <a:gd name="connsiteX0" fmla="*/ 0 w 1879601"/>
              <a:gd name="connsiteY0" fmla="*/ 1828800 h 3699934"/>
              <a:gd name="connsiteX1" fmla="*/ 1852083 w 1879601"/>
              <a:gd name="connsiteY1" fmla="*/ 0 h 3699934"/>
              <a:gd name="connsiteX2" fmla="*/ 1879601 w 1879601"/>
              <a:gd name="connsiteY2" fmla="*/ 3699934 h 3699934"/>
              <a:gd name="connsiteX3" fmla="*/ 0 w 1879601"/>
              <a:gd name="connsiteY3" fmla="*/ 1828800 h 3699934"/>
              <a:gd name="connsiteX0" fmla="*/ 0 w 1879601"/>
              <a:gd name="connsiteY0" fmla="*/ 1490133 h 3361267"/>
              <a:gd name="connsiteX1" fmla="*/ 1462617 w 1879601"/>
              <a:gd name="connsiteY1" fmla="*/ 0 h 3361267"/>
              <a:gd name="connsiteX2" fmla="*/ 1879601 w 1879601"/>
              <a:gd name="connsiteY2" fmla="*/ 3361267 h 3361267"/>
              <a:gd name="connsiteX3" fmla="*/ 0 w 1879601"/>
              <a:gd name="connsiteY3" fmla="*/ 1490133 h 3361267"/>
              <a:gd name="connsiteX0" fmla="*/ 0 w 1462617"/>
              <a:gd name="connsiteY0" fmla="*/ 1490133 h 2904067"/>
              <a:gd name="connsiteX1" fmla="*/ 1462617 w 1462617"/>
              <a:gd name="connsiteY1" fmla="*/ 0 h 2904067"/>
              <a:gd name="connsiteX2" fmla="*/ 1405468 w 1462617"/>
              <a:gd name="connsiteY2" fmla="*/ 2904067 h 2904067"/>
              <a:gd name="connsiteX3" fmla="*/ 0 w 1462617"/>
              <a:gd name="connsiteY3" fmla="*/ 1490133 h 2904067"/>
              <a:gd name="connsiteX0" fmla="*/ 0 w 1490135"/>
              <a:gd name="connsiteY0" fmla="*/ 1490133 h 2971800"/>
              <a:gd name="connsiteX1" fmla="*/ 1462617 w 1490135"/>
              <a:gd name="connsiteY1" fmla="*/ 0 h 2971800"/>
              <a:gd name="connsiteX2" fmla="*/ 1490135 w 1490135"/>
              <a:gd name="connsiteY2" fmla="*/ 2971800 h 2971800"/>
              <a:gd name="connsiteX3" fmla="*/ 0 w 1490135"/>
              <a:gd name="connsiteY3" fmla="*/ 1490133 h 2971800"/>
            </a:gdLst>
            <a:ahLst/>
            <a:cxnLst>
              <a:cxn ang="0">
                <a:pos x="connsiteX0" y="connsiteY0"/>
              </a:cxn>
              <a:cxn ang="0">
                <a:pos x="connsiteX1" y="connsiteY1"/>
              </a:cxn>
              <a:cxn ang="0">
                <a:pos x="connsiteX2" y="connsiteY2"/>
              </a:cxn>
              <a:cxn ang="0">
                <a:pos x="connsiteX3" y="connsiteY3"/>
              </a:cxn>
            </a:cxnLst>
            <a:rect l="l" t="t" r="r" b="b"/>
            <a:pathLst>
              <a:path w="1490135" h="2971800">
                <a:moveTo>
                  <a:pt x="0" y="1490133"/>
                </a:moveTo>
                <a:lnTo>
                  <a:pt x="1462617" y="0"/>
                </a:lnTo>
                <a:lnTo>
                  <a:pt x="1490135" y="2971800"/>
                </a:lnTo>
                <a:lnTo>
                  <a:pt x="0" y="1490133"/>
                </a:lnTo>
                <a:close/>
              </a:path>
            </a:pathLst>
          </a:cu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
          <p:cNvSpPr/>
          <p:nvPr/>
        </p:nvSpPr>
        <p:spPr>
          <a:xfrm rot="16200000">
            <a:off x="4258733" y="664632"/>
            <a:ext cx="1490135" cy="2971800"/>
          </a:xfrm>
          <a:custGeom>
            <a:avLst/>
            <a:gdLst>
              <a:gd name="connsiteX0" fmla="*/ 0 w 1902883"/>
              <a:gd name="connsiteY0" fmla="*/ 0 h 1447800"/>
              <a:gd name="connsiteX1" fmla="*/ 1902883 w 1902883"/>
              <a:gd name="connsiteY1" fmla="*/ 0 h 1447800"/>
              <a:gd name="connsiteX2" fmla="*/ 1902883 w 1902883"/>
              <a:gd name="connsiteY2" fmla="*/ 1447800 h 1447800"/>
              <a:gd name="connsiteX3" fmla="*/ 0 w 1902883"/>
              <a:gd name="connsiteY3" fmla="*/ 1447800 h 1447800"/>
              <a:gd name="connsiteX4" fmla="*/ 0 w 1902883"/>
              <a:gd name="connsiteY4" fmla="*/ 0 h 1447800"/>
              <a:gd name="connsiteX0" fmla="*/ 0 w 2444750"/>
              <a:gd name="connsiteY0" fmla="*/ 372533 h 1447800"/>
              <a:gd name="connsiteX1" fmla="*/ 2444750 w 2444750"/>
              <a:gd name="connsiteY1" fmla="*/ 0 h 1447800"/>
              <a:gd name="connsiteX2" fmla="*/ 2444750 w 2444750"/>
              <a:gd name="connsiteY2" fmla="*/ 1447800 h 1447800"/>
              <a:gd name="connsiteX3" fmla="*/ 541867 w 2444750"/>
              <a:gd name="connsiteY3" fmla="*/ 1447800 h 1447800"/>
              <a:gd name="connsiteX4" fmla="*/ 0 w 2444750"/>
              <a:gd name="connsiteY4" fmla="*/ 372533 h 1447800"/>
              <a:gd name="connsiteX0" fmla="*/ 0 w 2444750"/>
              <a:gd name="connsiteY0" fmla="*/ 1202267 h 2277534"/>
              <a:gd name="connsiteX1" fmla="*/ 1242483 w 2444750"/>
              <a:gd name="connsiteY1" fmla="*/ 0 h 2277534"/>
              <a:gd name="connsiteX2" fmla="*/ 2444750 w 2444750"/>
              <a:gd name="connsiteY2" fmla="*/ 2277534 h 2277534"/>
              <a:gd name="connsiteX3" fmla="*/ 541867 w 2444750"/>
              <a:gd name="connsiteY3" fmla="*/ 2277534 h 2277534"/>
              <a:gd name="connsiteX4" fmla="*/ 0 w 2444750"/>
              <a:gd name="connsiteY4" fmla="*/ 1202267 h 2277534"/>
              <a:gd name="connsiteX0" fmla="*/ 0 w 2444750"/>
              <a:gd name="connsiteY0" fmla="*/ 1202267 h 2277534"/>
              <a:gd name="connsiteX1" fmla="*/ 1242483 w 2444750"/>
              <a:gd name="connsiteY1" fmla="*/ 0 h 2277534"/>
              <a:gd name="connsiteX2" fmla="*/ 2444750 w 2444750"/>
              <a:gd name="connsiteY2" fmla="*/ 1210734 h 2277534"/>
              <a:gd name="connsiteX3" fmla="*/ 541867 w 2444750"/>
              <a:gd name="connsiteY3" fmla="*/ 2277534 h 2277534"/>
              <a:gd name="connsiteX4" fmla="*/ 0 w 2444750"/>
              <a:gd name="connsiteY4" fmla="*/ 1202267 h 2277534"/>
              <a:gd name="connsiteX0" fmla="*/ 0 w 2444750"/>
              <a:gd name="connsiteY0" fmla="*/ 1202267 h 2429934"/>
              <a:gd name="connsiteX1" fmla="*/ 1242483 w 2444750"/>
              <a:gd name="connsiteY1" fmla="*/ 0 h 2429934"/>
              <a:gd name="connsiteX2" fmla="*/ 2444750 w 2444750"/>
              <a:gd name="connsiteY2" fmla="*/ 1210734 h 2429934"/>
              <a:gd name="connsiteX3" fmla="*/ 1253067 w 2444750"/>
              <a:gd name="connsiteY3" fmla="*/ 2429934 h 2429934"/>
              <a:gd name="connsiteX4" fmla="*/ 0 w 2444750"/>
              <a:gd name="connsiteY4" fmla="*/ 1202267 h 2429934"/>
              <a:gd name="connsiteX0" fmla="*/ 0 w 2444750"/>
              <a:gd name="connsiteY0" fmla="*/ 1828800 h 3056467"/>
              <a:gd name="connsiteX1" fmla="*/ 1852083 w 2444750"/>
              <a:gd name="connsiteY1" fmla="*/ 0 h 3056467"/>
              <a:gd name="connsiteX2" fmla="*/ 2444750 w 2444750"/>
              <a:gd name="connsiteY2" fmla="*/ 1837267 h 3056467"/>
              <a:gd name="connsiteX3" fmla="*/ 1253067 w 2444750"/>
              <a:gd name="connsiteY3" fmla="*/ 3056467 h 3056467"/>
              <a:gd name="connsiteX4" fmla="*/ 0 w 2444750"/>
              <a:gd name="connsiteY4" fmla="*/ 1828800 h 3056467"/>
              <a:gd name="connsiteX0" fmla="*/ 0 w 2444750"/>
              <a:gd name="connsiteY0" fmla="*/ 1828800 h 3699934"/>
              <a:gd name="connsiteX1" fmla="*/ 1852083 w 2444750"/>
              <a:gd name="connsiteY1" fmla="*/ 0 h 3699934"/>
              <a:gd name="connsiteX2" fmla="*/ 2444750 w 2444750"/>
              <a:gd name="connsiteY2" fmla="*/ 1837267 h 3699934"/>
              <a:gd name="connsiteX3" fmla="*/ 1879601 w 2444750"/>
              <a:gd name="connsiteY3" fmla="*/ 3699934 h 3699934"/>
              <a:gd name="connsiteX4" fmla="*/ 0 w 2444750"/>
              <a:gd name="connsiteY4" fmla="*/ 1828800 h 3699934"/>
              <a:gd name="connsiteX0" fmla="*/ 0 w 1879601"/>
              <a:gd name="connsiteY0" fmla="*/ 1828800 h 3699934"/>
              <a:gd name="connsiteX1" fmla="*/ 1852083 w 1879601"/>
              <a:gd name="connsiteY1" fmla="*/ 0 h 3699934"/>
              <a:gd name="connsiteX2" fmla="*/ 1879601 w 1879601"/>
              <a:gd name="connsiteY2" fmla="*/ 3699934 h 3699934"/>
              <a:gd name="connsiteX3" fmla="*/ 0 w 1879601"/>
              <a:gd name="connsiteY3" fmla="*/ 1828800 h 3699934"/>
              <a:gd name="connsiteX0" fmla="*/ 0 w 1879601"/>
              <a:gd name="connsiteY0" fmla="*/ 1490133 h 3361267"/>
              <a:gd name="connsiteX1" fmla="*/ 1462617 w 1879601"/>
              <a:gd name="connsiteY1" fmla="*/ 0 h 3361267"/>
              <a:gd name="connsiteX2" fmla="*/ 1879601 w 1879601"/>
              <a:gd name="connsiteY2" fmla="*/ 3361267 h 3361267"/>
              <a:gd name="connsiteX3" fmla="*/ 0 w 1879601"/>
              <a:gd name="connsiteY3" fmla="*/ 1490133 h 3361267"/>
              <a:gd name="connsiteX0" fmla="*/ 0 w 1462617"/>
              <a:gd name="connsiteY0" fmla="*/ 1490133 h 2904067"/>
              <a:gd name="connsiteX1" fmla="*/ 1462617 w 1462617"/>
              <a:gd name="connsiteY1" fmla="*/ 0 h 2904067"/>
              <a:gd name="connsiteX2" fmla="*/ 1405468 w 1462617"/>
              <a:gd name="connsiteY2" fmla="*/ 2904067 h 2904067"/>
              <a:gd name="connsiteX3" fmla="*/ 0 w 1462617"/>
              <a:gd name="connsiteY3" fmla="*/ 1490133 h 2904067"/>
              <a:gd name="connsiteX0" fmla="*/ 0 w 1490135"/>
              <a:gd name="connsiteY0" fmla="*/ 1490133 h 2971800"/>
              <a:gd name="connsiteX1" fmla="*/ 1462617 w 1490135"/>
              <a:gd name="connsiteY1" fmla="*/ 0 h 2971800"/>
              <a:gd name="connsiteX2" fmla="*/ 1490135 w 1490135"/>
              <a:gd name="connsiteY2" fmla="*/ 2971800 h 2971800"/>
              <a:gd name="connsiteX3" fmla="*/ 0 w 1490135"/>
              <a:gd name="connsiteY3" fmla="*/ 1490133 h 2971800"/>
            </a:gdLst>
            <a:ahLst/>
            <a:cxnLst>
              <a:cxn ang="0">
                <a:pos x="connsiteX0" y="connsiteY0"/>
              </a:cxn>
              <a:cxn ang="0">
                <a:pos x="connsiteX1" y="connsiteY1"/>
              </a:cxn>
              <a:cxn ang="0">
                <a:pos x="connsiteX2" y="connsiteY2"/>
              </a:cxn>
              <a:cxn ang="0">
                <a:pos x="connsiteX3" y="connsiteY3"/>
              </a:cxn>
            </a:cxnLst>
            <a:rect l="l" t="t" r="r" b="b"/>
            <a:pathLst>
              <a:path w="1490135" h="2971800">
                <a:moveTo>
                  <a:pt x="0" y="1490133"/>
                </a:moveTo>
                <a:lnTo>
                  <a:pt x="1462617" y="0"/>
                </a:lnTo>
                <a:lnTo>
                  <a:pt x="1490135" y="2971800"/>
                </a:lnTo>
                <a:lnTo>
                  <a:pt x="0" y="1490133"/>
                </a:lnTo>
                <a:close/>
              </a:path>
            </a:pathLst>
          </a:cu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1"/>
          <p:cNvSpPr/>
          <p:nvPr/>
        </p:nvSpPr>
        <p:spPr>
          <a:xfrm>
            <a:off x="3801533" y="2904066"/>
            <a:ext cx="2444750" cy="2429934"/>
          </a:xfrm>
          <a:custGeom>
            <a:avLst/>
            <a:gdLst>
              <a:gd name="connsiteX0" fmla="*/ 0 w 1902883"/>
              <a:gd name="connsiteY0" fmla="*/ 0 h 1447800"/>
              <a:gd name="connsiteX1" fmla="*/ 1902883 w 1902883"/>
              <a:gd name="connsiteY1" fmla="*/ 0 h 1447800"/>
              <a:gd name="connsiteX2" fmla="*/ 1902883 w 1902883"/>
              <a:gd name="connsiteY2" fmla="*/ 1447800 h 1447800"/>
              <a:gd name="connsiteX3" fmla="*/ 0 w 1902883"/>
              <a:gd name="connsiteY3" fmla="*/ 1447800 h 1447800"/>
              <a:gd name="connsiteX4" fmla="*/ 0 w 1902883"/>
              <a:gd name="connsiteY4" fmla="*/ 0 h 1447800"/>
              <a:gd name="connsiteX0" fmla="*/ 0 w 2444750"/>
              <a:gd name="connsiteY0" fmla="*/ 372533 h 1447800"/>
              <a:gd name="connsiteX1" fmla="*/ 2444750 w 2444750"/>
              <a:gd name="connsiteY1" fmla="*/ 0 h 1447800"/>
              <a:gd name="connsiteX2" fmla="*/ 2444750 w 2444750"/>
              <a:gd name="connsiteY2" fmla="*/ 1447800 h 1447800"/>
              <a:gd name="connsiteX3" fmla="*/ 541867 w 2444750"/>
              <a:gd name="connsiteY3" fmla="*/ 1447800 h 1447800"/>
              <a:gd name="connsiteX4" fmla="*/ 0 w 2444750"/>
              <a:gd name="connsiteY4" fmla="*/ 372533 h 1447800"/>
              <a:gd name="connsiteX0" fmla="*/ 0 w 2444750"/>
              <a:gd name="connsiteY0" fmla="*/ 1202267 h 2277534"/>
              <a:gd name="connsiteX1" fmla="*/ 1242483 w 2444750"/>
              <a:gd name="connsiteY1" fmla="*/ 0 h 2277534"/>
              <a:gd name="connsiteX2" fmla="*/ 2444750 w 2444750"/>
              <a:gd name="connsiteY2" fmla="*/ 2277534 h 2277534"/>
              <a:gd name="connsiteX3" fmla="*/ 541867 w 2444750"/>
              <a:gd name="connsiteY3" fmla="*/ 2277534 h 2277534"/>
              <a:gd name="connsiteX4" fmla="*/ 0 w 2444750"/>
              <a:gd name="connsiteY4" fmla="*/ 1202267 h 2277534"/>
              <a:gd name="connsiteX0" fmla="*/ 0 w 2444750"/>
              <a:gd name="connsiteY0" fmla="*/ 1202267 h 2277534"/>
              <a:gd name="connsiteX1" fmla="*/ 1242483 w 2444750"/>
              <a:gd name="connsiteY1" fmla="*/ 0 h 2277534"/>
              <a:gd name="connsiteX2" fmla="*/ 2444750 w 2444750"/>
              <a:gd name="connsiteY2" fmla="*/ 1210734 h 2277534"/>
              <a:gd name="connsiteX3" fmla="*/ 541867 w 2444750"/>
              <a:gd name="connsiteY3" fmla="*/ 2277534 h 2277534"/>
              <a:gd name="connsiteX4" fmla="*/ 0 w 2444750"/>
              <a:gd name="connsiteY4" fmla="*/ 1202267 h 2277534"/>
              <a:gd name="connsiteX0" fmla="*/ 0 w 2444750"/>
              <a:gd name="connsiteY0" fmla="*/ 1202267 h 2429934"/>
              <a:gd name="connsiteX1" fmla="*/ 1242483 w 2444750"/>
              <a:gd name="connsiteY1" fmla="*/ 0 h 2429934"/>
              <a:gd name="connsiteX2" fmla="*/ 2444750 w 2444750"/>
              <a:gd name="connsiteY2" fmla="*/ 1210734 h 2429934"/>
              <a:gd name="connsiteX3" fmla="*/ 1253067 w 2444750"/>
              <a:gd name="connsiteY3" fmla="*/ 2429934 h 2429934"/>
              <a:gd name="connsiteX4" fmla="*/ 0 w 2444750"/>
              <a:gd name="connsiteY4" fmla="*/ 1202267 h 2429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0" h="2429934">
                <a:moveTo>
                  <a:pt x="0" y="1202267"/>
                </a:moveTo>
                <a:lnTo>
                  <a:pt x="1242483" y="0"/>
                </a:lnTo>
                <a:lnTo>
                  <a:pt x="2444750" y="1210734"/>
                </a:lnTo>
                <a:lnTo>
                  <a:pt x="1253067" y="2429934"/>
                </a:lnTo>
                <a:lnTo>
                  <a:pt x="0" y="1202267"/>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1"/>
          <p:cNvSpPr/>
          <p:nvPr/>
        </p:nvSpPr>
        <p:spPr>
          <a:xfrm>
            <a:off x="6246282" y="2241549"/>
            <a:ext cx="1879601" cy="3699934"/>
          </a:xfrm>
          <a:custGeom>
            <a:avLst/>
            <a:gdLst>
              <a:gd name="connsiteX0" fmla="*/ 0 w 1902883"/>
              <a:gd name="connsiteY0" fmla="*/ 0 h 1447800"/>
              <a:gd name="connsiteX1" fmla="*/ 1902883 w 1902883"/>
              <a:gd name="connsiteY1" fmla="*/ 0 h 1447800"/>
              <a:gd name="connsiteX2" fmla="*/ 1902883 w 1902883"/>
              <a:gd name="connsiteY2" fmla="*/ 1447800 h 1447800"/>
              <a:gd name="connsiteX3" fmla="*/ 0 w 1902883"/>
              <a:gd name="connsiteY3" fmla="*/ 1447800 h 1447800"/>
              <a:gd name="connsiteX4" fmla="*/ 0 w 1902883"/>
              <a:gd name="connsiteY4" fmla="*/ 0 h 1447800"/>
              <a:gd name="connsiteX0" fmla="*/ 0 w 2444750"/>
              <a:gd name="connsiteY0" fmla="*/ 372533 h 1447800"/>
              <a:gd name="connsiteX1" fmla="*/ 2444750 w 2444750"/>
              <a:gd name="connsiteY1" fmla="*/ 0 h 1447800"/>
              <a:gd name="connsiteX2" fmla="*/ 2444750 w 2444750"/>
              <a:gd name="connsiteY2" fmla="*/ 1447800 h 1447800"/>
              <a:gd name="connsiteX3" fmla="*/ 541867 w 2444750"/>
              <a:gd name="connsiteY3" fmla="*/ 1447800 h 1447800"/>
              <a:gd name="connsiteX4" fmla="*/ 0 w 2444750"/>
              <a:gd name="connsiteY4" fmla="*/ 372533 h 1447800"/>
              <a:gd name="connsiteX0" fmla="*/ 0 w 2444750"/>
              <a:gd name="connsiteY0" fmla="*/ 1202267 h 2277534"/>
              <a:gd name="connsiteX1" fmla="*/ 1242483 w 2444750"/>
              <a:gd name="connsiteY1" fmla="*/ 0 h 2277534"/>
              <a:gd name="connsiteX2" fmla="*/ 2444750 w 2444750"/>
              <a:gd name="connsiteY2" fmla="*/ 2277534 h 2277534"/>
              <a:gd name="connsiteX3" fmla="*/ 541867 w 2444750"/>
              <a:gd name="connsiteY3" fmla="*/ 2277534 h 2277534"/>
              <a:gd name="connsiteX4" fmla="*/ 0 w 2444750"/>
              <a:gd name="connsiteY4" fmla="*/ 1202267 h 2277534"/>
              <a:gd name="connsiteX0" fmla="*/ 0 w 2444750"/>
              <a:gd name="connsiteY0" fmla="*/ 1202267 h 2277534"/>
              <a:gd name="connsiteX1" fmla="*/ 1242483 w 2444750"/>
              <a:gd name="connsiteY1" fmla="*/ 0 h 2277534"/>
              <a:gd name="connsiteX2" fmla="*/ 2444750 w 2444750"/>
              <a:gd name="connsiteY2" fmla="*/ 1210734 h 2277534"/>
              <a:gd name="connsiteX3" fmla="*/ 541867 w 2444750"/>
              <a:gd name="connsiteY3" fmla="*/ 2277534 h 2277534"/>
              <a:gd name="connsiteX4" fmla="*/ 0 w 2444750"/>
              <a:gd name="connsiteY4" fmla="*/ 1202267 h 2277534"/>
              <a:gd name="connsiteX0" fmla="*/ 0 w 2444750"/>
              <a:gd name="connsiteY0" fmla="*/ 1202267 h 2429934"/>
              <a:gd name="connsiteX1" fmla="*/ 1242483 w 2444750"/>
              <a:gd name="connsiteY1" fmla="*/ 0 h 2429934"/>
              <a:gd name="connsiteX2" fmla="*/ 2444750 w 2444750"/>
              <a:gd name="connsiteY2" fmla="*/ 1210734 h 2429934"/>
              <a:gd name="connsiteX3" fmla="*/ 1253067 w 2444750"/>
              <a:gd name="connsiteY3" fmla="*/ 2429934 h 2429934"/>
              <a:gd name="connsiteX4" fmla="*/ 0 w 2444750"/>
              <a:gd name="connsiteY4" fmla="*/ 1202267 h 2429934"/>
              <a:gd name="connsiteX0" fmla="*/ 0 w 2444750"/>
              <a:gd name="connsiteY0" fmla="*/ 1828800 h 3056467"/>
              <a:gd name="connsiteX1" fmla="*/ 1852083 w 2444750"/>
              <a:gd name="connsiteY1" fmla="*/ 0 h 3056467"/>
              <a:gd name="connsiteX2" fmla="*/ 2444750 w 2444750"/>
              <a:gd name="connsiteY2" fmla="*/ 1837267 h 3056467"/>
              <a:gd name="connsiteX3" fmla="*/ 1253067 w 2444750"/>
              <a:gd name="connsiteY3" fmla="*/ 3056467 h 3056467"/>
              <a:gd name="connsiteX4" fmla="*/ 0 w 2444750"/>
              <a:gd name="connsiteY4" fmla="*/ 1828800 h 3056467"/>
              <a:gd name="connsiteX0" fmla="*/ 0 w 2444750"/>
              <a:gd name="connsiteY0" fmla="*/ 1828800 h 3699934"/>
              <a:gd name="connsiteX1" fmla="*/ 1852083 w 2444750"/>
              <a:gd name="connsiteY1" fmla="*/ 0 h 3699934"/>
              <a:gd name="connsiteX2" fmla="*/ 2444750 w 2444750"/>
              <a:gd name="connsiteY2" fmla="*/ 1837267 h 3699934"/>
              <a:gd name="connsiteX3" fmla="*/ 1879601 w 2444750"/>
              <a:gd name="connsiteY3" fmla="*/ 3699934 h 3699934"/>
              <a:gd name="connsiteX4" fmla="*/ 0 w 2444750"/>
              <a:gd name="connsiteY4" fmla="*/ 1828800 h 3699934"/>
              <a:gd name="connsiteX0" fmla="*/ 0 w 1879601"/>
              <a:gd name="connsiteY0" fmla="*/ 1828800 h 3699934"/>
              <a:gd name="connsiteX1" fmla="*/ 1852083 w 1879601"/>
              <a:gd name="connsiteY1" fmla="*/ 0 h 3699934"/>
              <a:gd name="connsiteX2" fmla="*/ 1879601 w 1879601"/>
              <a:gd name="connsiteY2" fmla="*/ 3699934 h 3699934"/>
              <a:gd name="connsiteX3" fmla="*/ 0 w 1879601"/>
              <a:gd name="connsiteY3" fmla="*/ 1828800 h 3699934"/>
            </a:gdLst>
            <a:ahLst/>
            <a:cxnLst>
              <a:cxn ang="0">
                <a:pos x="connsiteX0" y="connsiteY0"/>
              </a:cxn>
              <a:cxn ang="0">
                <a:pos x="connsiteX1" y="connsiteY1"/>
              </a:cxn>
              <a:cxn ang="0">
                <a:pos x="connsiteX2" y="connsiteY2"/>
              </a:cxn>
              <a:cxn ang="0">
                <a:pos x="connsiteX3" y="connsiteY3"/>
              </a:cxn>
            </a:cxnLst>
            <a:rect l="l" t="t" r="r" b="b"/>
            <a:pathLst>
              <a:path w="1879601" h="3699934">
                <a:moveTo>
                  <a:pt x="0" y="1828800"/>
                </a:moveTo>
                <a:lnTo>
                  <a:pt x="1852083" y="0"/>
                </a:lnTo>
                <a:lnTo>
                  <a:pt x="1879601" y="3699934"/>
                </a:lnTo>
                <a:lnTo>
                  <a:pt x="0" y="182880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flipH="1">
            <a:off x="1612901" y="1993757"/>
            <a:ext cx="2171706" cy="4352010"/>
          </a:xfrm>
          <a:custGeom>
            <a:avLst/>
            <a:gdLst>
              <a:gd name="connsiteX0" fmla="*/ 0 w 1902883"/>
              <a:gd name="connsiteY0" fmla="*/ 0 h 1447800"/>
              <a:gd name="connsiteX1" fmla="*/ 1902883 w 1902883"/>
              <a:gd name="connsiteY1" fmla="*/ 0 h 1447800"/>
              <a:gd name="connsiteX2" fmla="*/ 1902883 w 1902883"/>
              <a:gd name="connsiteY2" fmla="*/ 1447800 h 1447800"/>
              <a:gd name="connsiteX3" fmla="*/ 0 w 1902883"/>
              <a:gd name="connsiteY3" fmla="*/ 1447800 h 1447800"/>
              <a:gd name="connsiteX4" fmla="*/ 0 w 1902883"/>
              <a:gd name="connsiteY4" fmla="*/ 0 h 1447800"/>
              <a:gd name="connsiteX0" fmla="*/ 0 w 2444750"/>
              <a:gd name="connsiteY0" fmla="*/ 372533 h 1447800"/>
              <a:gd name="connsiteX1" fmla="*/ 2444750 w 2444750"/>
              <a:gd name="connsiteY1" fmla="*/ 0 h 1447800"/>
              <a:gd name="connsiteX2" fmla="*/ 2444750 w 2444750"/>
              <a:gd name="connsiteY2" fmla="*/ 1447800 h 1447800"/>
              <a:gd name="connsiteX3" fmla="*/ 541867 w 2444750"/>
              <a:gd name="connsiteY3" fmla="*/ 1447800 h 1447800"/>
              <a:gd name="connsiteX4" fmla="*/ 0 w 2444750"/>
              <a:gd name="connsiteY4" fmla="*/ 372533 h 1447800"/>
              <a:gd name="connsiteX0" fmla="*/ 0 w 2444750"/>
              <a:gd name="connsiteY0" fmla="*/ 1202267 h 2277534"/>
              <a:gd name="connsiteX1" fmla="*/ 1242483 w 2444750"/>
              <a:gd name="connsiteY1" fmla="*/ 0 h 2277534"/>
              <a:gd name="connsiteX2" fmla="*/ 2444750 w 2444750"/>
              <a:gd name="connsiteY2" fmla="*/ 2277534 h 2277534"/>
              <a:gd name="connsiteX3" fmla="*/ 541867 w 2444750"/>
              <a:gd name="connsiteY3" fmla="*/ 2277534 h 2277534"/>
              <a:gd name="connsiteX4" fmla="*/ 0 w 2444750"/>
              <a:gd name="connsiteY4" fmla="*/ 1202267 h 2277534"/>
              <a:gd name="connsiteX0" fmla="*/ 0 w 2444750"/>
              <a:gd name="connsiteY0" fmla="*/ 1202267 h 2277534"/>
              <a:gd name="connsiteX1" fmla="*/ 1242483 w 2444750"/>
              <a:gd name="connsiteY1" fmla="*/ 0 h 2277534"/>
              <a:gd name="connsiteX2" fmla="*/ 2444750 w 2444750"/>
              <a:gd name="connsiteY2" fmla="*/ 1210734 h 2277534"/>
              <a:gd name="connsiteX3" fmla="*/ 541867 w 2444750"/>
              <a:gd name="connsiteY3" fmla="*/ 2277534 h 2277534"/>
              <a:gd name="connsiteX4" fmla="*/ 0 w 2444750"/>
              <a:gd name="connsiteY4" fmla="*/ 1202267 h 2277534"/>
              <a:gd name="connsiteX0" fmla="*/ 0 w 2444750"/>
              <a:gd name="connsiteY0" fmla="*/ 1202267 h 2429934"/>
              <a:gd name="connsiteX1" fmla="*/ 1242483 w 2444750"/>
              <a:gd name="connsiteY1" fmla="*/ 0 h 2429934"/>
              <a:gd name="connsiteX2" fmla="*/ 2444750 w 2444750"/>
              <a:gd name="connsiteY2" fmla="*/ 1210734 h 2429934"/>
              <a:gd name="connsiteX3" fmla="*/ 1253067 w 2444750"/>
              <a:gd name="connsiteY3" fmla="*/ 2429934 h 2429934"/>
              <a:gd name="connsiteX4" fmla="*/ 0 w 2444750"/>
              <a:gd name="connsiteY4" fmla="*/ 1202267 h 2429934"/>
              <a:gd name="connsiteX0" fmla="*/ 0 w 2444750"/>
              <a:gd name="connsiteY0" fmla="*/ 1828800 h 3056467"/>
              <a:gd name="connsiteX1" fmla="*/ 1852083 w 2444750"/>
              <a:gd name="connsiteY1" fmla="*/ 0 h 3056467"/>
              <a:gd name="connsiteX2" fmla="*/ 2444750 w 2444750"/>
              <a:gd name="connsiteY2" fmla="*/ 1837267 h 3056467"/>
              <a:gd name="connsiteX3" fmla="*/ 1253067 w 2444750"/>
              <a:gd name="connsiteY3" fmla="*/ 3056467 h 3056467"/>
              <a:gd name="connsiteX4" fmla="*/ 0 w 2444750"/>
              <a:gd name="connsiteY4" fmla="*/ 1828800 h 3056467"/>
              <a:gd name="connsiteX0" fmla="*/ 0 w 2444750"/>
              <a:gd name="connsiteY0" fmla="*/ 1828800 h 3699934"/>
              <a:gd name="connsiteX1" fmla="*/ 1852083 w 2444750"/>
              <a:gd name="connsiteY1" fmla="*/ 0 h 3699934"/>
              <a:gd name="connsiteX2" fmla="*/ 2444750 w 2444750"/>
              <a:gd name="connsiteY2" fmla="*/ 1837267 h 3699934"/>
              <a:gd name="connsiteX3" fmla="*/ 1879601 w 2444750"/>
              <a:gd name="connsiteY3" fmla="*/ 3699934 h 3699934"/>
              <a:gd name="connsiteX4" fmla="*/ 0 w 2444750"/>
              <a:gd name="connsiteY4" fmla="*/ 1828800 h 3699934"/>
              <a:gd name="connsiteX0" fmla="*/ 0 w 1879601"/>
              <a:gd name="connsiteY0" fmla="*/ 1828800 h 3699934"/>
              <a:gd name="connsiteX1" fmla="*/ 1852083 w 1879601"/>
              <a:gd name="connsiteY1" fmla="*/ 0 h 3699934"/>
              <a:gd name="connsiteX2" fmla="*/ 1879601 w 1879601"/>
              <a:gd name="connsiteY2" fmla="*/ 3699934 h 3699934"/>
              <a:gd name="connsiteX3" fmla="*/ 0 w 1879601"/>
              <a:gd name="connsiteY3" fmla="*/ 1828800 h 3699934"/>
              <a:gd name="connsiteX0" fmla="*/ 0 w 1879601"/>
              <a:gd name="connsiteY0" fmla="*/ 1969299 h 3699934"/>
              <a:gd name="connsiteX1" fmla="*/ 1852083 w 1879601"/>
              <a:gd name="connsiteY1" fmla="*/ 0 h 3699934"/>
              <a:gd name="connsiteX2" fmla="*/ 1879601 w 1879601"/>
              <a:gd name="connsiteY2" fmla="*/ 3699934 h 3699934"/>
              <a:gd name="connsiteX3" fmla="*/ 0 w 1879601"/>
              <a:gd name="connsiteY3" fmla="*/ 1969299 h 3699934"/>
              <a:gd name="connsiteX0" fmla="*/ 0 w 1879601"/>
              <a:gd name="connsiteY0" fmla="*/ 1969299 h 4012153"/>
              <a:gd name="connsiteX1" fmla="*/ 1852083 w 1879601"/>
              <a:gd name="connsiteY1" fmla="*/ 0 h 4012153"/>
              <a:gd name="connsiteX2" fmla="*/ 1879601 w 1879601"/>
              <a:gd name="connsiteY2" fmla="*/ 4012153 h 4012153"/>
              <a:gd name="connsiteX3" fmla="*/ 0 w 1879601"/>
              <a:gd name="connsiteY3" fmla="*/ 1969299 h 4012153"/>
            </a:gdLst>
            <a:ahLst/>
            <a:cxnLst>
              <a:cxn ang="0">
                <a:pos x="connsiteX0" y="connsiteY0"/>
              </a:cxn>
              <a:cxn ang="0">
                <a:pos x="connsiteX1" y="connsiteY1"/>
              </a:cxn>
              <a:cxn ang="0">
                <a:pos x="connsiteX2" y="connsiteY2"/>
              </a:cxn>
              <a:cxn ang="0">
                <a:pos x="connsiteX3" y="connsiteY3"/>
              </a:cxn>
            </a:cxnLst>
            <a:rect l="l" t="t" r="r" b="b"/>
            <a:pathLst>
              <a:path w="1879601" h="4012153">
                <a:moveTo>
                  <a:pt x="0" y="1969299"/>
                </a:moveTo>
                <a:lnTo>
                  <a:pt x="1852083" y="0"/>
                </a:lnTo>
                <a:lnTo>
                  <a:pt x="1879601" y="4012153"/>
                </a:lnTo>
                <a:lnTo>
                  <a:pt x="0" y="1969299"/>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AAE7051F-6F99-364B-BFB3-32AB1DA31AE5}" type="slidenum">
              <a:rPr lang="en-US" smtClean="0"/>
              <a:pPr/>
              <a:t>32</a:t>
            </a:fld>
            <a:endParaRPr lang="en-US" dirty="0"/>
          </a:p>
        </p:txBody>
      </p:sp>
      <p:cxnSp>
        <p:nvCxnSpPr>
          <p:cNvPr id="6" name="Straight Connector 5"/>
          <p:cNvCxnSpPr/>
          <p:nvPr/>
        </p:nvCxnSpPr>
        <p:spPr>
          <a:xfrm>
            <a:off x="1371600" y="4114800"/>
            <a:ext cx="73152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029200" y="1676400"/>
            <a:ext cx="0" cy="48768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876800" y="28956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876800" y="5334000"/>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a:off x="6093883" y="4111625"/>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a:off x="3657600" y="4114799"/>
            <a:ext cx="304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33" name="Object 32"/>
          <p:cNvGraphicFramePr>
            <a:graphicFrameLocks noChangeAspect="1"/>
          </p:cNvGraphicFramePr>
          <p:nvPr>
            <p:extLst>
              <p:ext uri="{D42A27DB-BD31-4B8C-83A1-F6EECF244321}">
                <p14:modId xmlns:p14="http://schemas.microsoft.com/office/powerpoint/2010/main" val="2453012127"/>
              </p:ext>
            </p:extLst>
          </p:nvPr>
        </p:nvGraphicFramePr>
        <p:xfrm>
          <a:off x="5054600" y="1524000"/>
          <a:ext cx="838200" cy="800100"/>
        </p:xfrm>
        <a:graphic>
          <a:graphicData uri="http://schemas.openxmlformats.org/presentationml/2006/ole">
            <mc:AlternateContent xmlns:mc="http://schemas.openxmlformats.org/markup-compatibility/2006">
              <mc:Choice xmlns:v="urn:schemas-microsoft-com:vml" Requires="v">
                <p:oleObj spid="_x0000_s20494" name="Equation" r:id="rId3" imgW="838200" imgH="800100" progId="Equation.3">
                  <p:embed/>
                </p:oleObj>
              </mc:Choice>
              <mc:Fallback>
                <p:oleObj name="Equation" r:id="rId3" imgW="838200" imgH="800100" progId="Equation.3">
                  <p:embed/>
                  <p:pic>
                    <p:nvPicPr>
                      <p:cNvPr id="0" name=""/>
                      <p:cNvPicPr/>
                      <p:nvPr/>
                    </p:nvPicPr>
                    <p:blipFill>
                      <a:blip r:embed="rId4"/>
                      <a:stretch>
                        <a:fillRect/>
                      </a:stretch>
                    </p:blipFill>
                    <p:spPr>
                      <a:xfrm>
                        <a:off x="5054600" y="1524000"/>
                        <a:ext cx="838200" cy="8001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432771570"/>
              </p:ext>
            </p:extLst>
          </p:nvPr>
        </p:nvGraphicFramePr>
        <p:xfrm>
          <a:off x="8191500" y="4083049"/>
          <a:ext cx="952500" cy="368300"/>
        </p:xfrm>
        <a:graphic>
          <a:graphicData uri="http://schemas.openxmlformats.org/presentationml/2006/ole">
            <mc:AlternateContent xmlns:mc="http://schemas.openxmlformats.org/markup-compatibility/2006">
              <mc:Choice xmlns:v="urn:schemas-microsoft-com:vml" Requires="v">
                <p:oleObj spid="_x0000_s20495" name="Equation" r:id="rId5" imgW="952500" imgH="368300" progId="Equation.3">
                  <p:embed/>
                </p:oleObj>
              </mc:Choice>
              <mc:Fallback>
                <p:oleObj name="Equation" r:id="rId5" imgW="952500" imgH="368300" progId="Equation.3">
                  <p:embed/>
                  <p:pic>
                    <p:nvPicPr>
                      <p:cNvPr id="0" name=""/>
                      <p:cNvPicPr/>
                      <p:nvPr/>
                    </p:nvPicPr>
                    <p:blipFill>
                      <a:blip r:embed="rId6"/>
                      <a:stretch>
                        <a:fillRect/>
                      </a:stretch>
                    </p:blipFill>
                    <p:spPr>
                      <a:xfrm>
                        <a:off x="8191500" y="4083049"/>
                        <a:ext cx="952500" cy="368300"/>
                      </a:xfrm>
                      <a:prstGeom prst="rect">
                        <a:avLst/>
                      </a:prstGeom>
                    </p:spPr>
                  </p:pic>
                </p:oleObj>
              </mc:Fallback>
            </mc:AlternateContent>
          </a:graphicData>
        </a:graphic>
      </p:graphicFrame>
      <p:sp>
        <p:nvSpPr>
          <p:cNvPr id="35" name="TextBox 34"/>
          <p:cNvSpPr txBox="1"/>
          <p:nvPr/>
        </p:nvSpPr>
        <p:spPr>
          <a:xfrm>
            <a:off x="1252035" y="502786"/>
            <a:ext cx="3091365" cy="584776"/>
          </a:xfrm>
          <a:prstGeom prst="rect">
            <a:avLst/>
          </a:prstGeom>
          <a:noFill/>
          <a:ln w="38100" cmpd="sng">
            <a:noFill/>
          </a:ln>
        </p:spPr>
        <p:txBody>
          <a:bodyPr wrap="square" rtlCol="0">
            <a:spAutoFit/>
          </a:bodyPr>
          <a:lstStyle/>
          <a:p>
            <a:pPr algn="ctr"/>
            <a:r>
              <a:rPr lang="en-US" sz="3200" b="1" dirty="0" smtClean="0">
                <a:solidFill>
                  <a:srgbClr val="FF0000"/>
                </a:solidFill>
              </a:rPr>
              <a:t>DISEQUILIBRIA:</a:t>
            </a:r>
            <a:endParaRPr lang="en-US" sz="3200" b="1" baseline="-25000" dirty="0">
              <a:solidFill>
                <a:srgbClr val="FF0000"/>
              </a:solidFill>
            </a:endParaRPr>
          </a:p>
        </p:txBody>
      </p:sp>
      <p:cxnSp>
        <p:nvCxnSpPr>
          <p:cNvPr id="42" name="Straight Connector 41"/>
          <p:cNvCxnSpPr/>
          <p:nvPr/>
        </p:nvCxnSpPr>
        <p:spPr>
          <a:xfrm rot="16200000">
            <a:off x="3848320" y="2273518"/>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rot="18861949">
            <a:off x="5722211" y="2807571"/>
            <a:ext cx="2470981" cy="461665"/>
          </a:xfrm>
          <a:prstGeom prst="rect">
            <a:avLst/>
          </a:prstGeom>
          <a:noFill/>
          <a:ln w="38100" cmpd="sng">
            <a:noFill/>
          </a:ln>
        </p:spPr>
        <p:txBody>
          <a:bodyPr wrap="square" rtlCol="0">
            <a:spAutoFit/>
          </a:bodyPr>
          <a:lstStyle/>
          <a:p>
            <a:pPr algn="ctr"/>
            <a:r>
              <a:rPr lang="en-US" sz="2400" dirty="0" smtClean="0"/>
              <a:t>Future Supply &gt; 0:</a:t>
            </a:r>
            <a:endParaRPr lang="en-US" sz="2400" baseline="-25000" dirty="0"/>
          </a:p>
        </p:txBody>
      </p:sp>
      <p:cxnSp>
        <p:nvCxnSpPr>
          <p:cNvPr id="20" name="Straight Connector 19"/>
          <p:cNvCxnSpPr/>
          <p:nvPr/>
        </p:nvCxnSpPr>
        <p:spPr>
          <a:xfrm rot="16200000">
            <a:off x="2172758" y="1523782"/>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18861949">
            <a:off x="4732889" y="2017501"/>
            <a:ext cx="2470981" cy="461665"/>
          </a:xfrm>
          <a:prstGeom prst="rect">
            <a:avLst/>
          </a:prstGeom>
          <a:noFill/>
          <a:ln w="38100" cmpd="sng">
            <a:noFill/>
          </a:ln>
        </p:spPr>
        <p:txBody>
          <a:bodyPr wrap="square" rtlCol="0">
            <a:spAutoFit/>
          </a:bodyPr>
          <a:lstStyle/>
          <a:p>
            <a:pPr algn="ctr"/>
            <a:r>
              <a:rPr lang="en-US" sz="2400" dirty="0" smtClean="0"/>
              <a:t>Spot Supply &gt; 0:</a:t>
            </a:r>
            <a:endParaRPr lang="en-US" sz="2400" baseline="-25000" dirty="0"/>
          </a:p>
        </p:txBody>
      </p:sp>
      <p:cxnSp>
        <p:nvCxnSpPr>
          <p:cNvPr id="22" name="Straight Connector 21"/>
          <p:cNvCxnSpPr/>
          <p:nvPr/>
        </p:nvCxnSpPr>
        <p:spPr>
          <a:xfrm>
            <a:off x="3505200" y="1403689"/>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rot="2661949">
            <a:off x="2733322" y="1659608"/>
            <a:ext cx="1751501" cy="830997"/>
          </a:xfrm>
          <a:prstGeom prst="rect">
            <a:avLst/>
          </a:prstGeom>
          <a:noFill/>
          <a:ln w="38100" cmpd="sng">
            <a:noFill/>
          </a:ln>
        </p:spPr>
        <p:txBody>
          <a:bodyPr wrap="square" rtlCol="0">
            <a:spAutoFit/>
          </a:bodyPr>
          <a:lstStyle/>
          <a:p>
            <a:pPr algn="ctr"/>
            <a:r>
              <a:rPr lang="en-US" sz="2400" dirty="0" smtClean="0"/>
              <a:t>Future Demand &gt; 0:</a:t>
            </a:r>
            <a:endParaRPr lang="en-US" sz="2400" baseline="-25000" dirty="0"/>
          </a:p>
        </p:txBody>
      </p:sp>
      <p:cxnSp>
        <p:nvCxnSpPr>
          <p:cNvPr id="24" name="Straight Connector 23"/>
          <p:cNvCxnSpPr/>
          <p:nvPr/>
        </p:nvCxnSpPr>
        <p:spPr>
          <a:xfrm>
            <a:off x="1981200" y="2324100"/>
            <a:ext cx="4265083" cy="4214719"/>
          </a:xfrm>
          <a:prstGeom prst="line">
            <a:avLst/>
          </a:prstGeom>
          <a:ln w="381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rot="2661949">
            <a:off x="1709754" y="2691835"/>
            <a:ext cx="2501902" cy="461665"/>
          </a:xfrm>
          <a:prstGeom prst="rect">
            <a:avLst/>
          </a:prstGeom>
          <a:noFill/>
          <a:ln w="38100" cmpd="sng">
            <a:noFill/>
          </a:ln>
        </p:spPr>
        <p:txBody>
          <a:bodyPr wrap="square" rtlCol="0">
            <a:spAutoFit/>
          </a:bodyPr>
          <a:lstStyle/>
          <a:p>
            <a:pPr algn="ctr"/>
            <a:r>
              <a:rPr lang="en-US" sz="2400" dirty="0" smtClean="0"/>
              <a:t>Spot Demand &gt; 0:</a:t>
            </a:r>
            <a:endParaRPr lang="en-US" sz="2400" baseline="-25000" dirty="0"/>
          </a:p>
        </p:txBody>
      </p:sp>
      <p:sp>
        <p:nvSpPr>
          <p:cNvPr id="3" name="Regular Pentagon 2"/>
          <p:cNvSpPr/>
          <p:nvPr/>
        </p:nvSpPr>
        <p:spPr>
          <a:xfrm>
            <a:off x="1639142" y="1413932"/>
            <a:ext cx="3429044" cy="2717795"/>
          </a:xfrm>
          <a:custGeom>
            <a:avLst/>
            <a:gdLst>
              <a:gd name="connsiteX0" fmla="*/ 2 w 2145460"/>
              <a:gd name="connsiteY0" fmla="*/ 766451 h 2006600"/>
              <a:gd name="connsiteX1" fmla="*/ 1072730 w 2145460"/>
              <a:gd name="connsiteY1" fmla="*/ 0 h 2006600"/>
              <a:gd name="connsiteX2" fmla="*/ 2145458 w 2145460"/>
              <a:gd name="connsiteY2" fmla="*/ 766451 h 2006600"/>
              <a:gd name="connsiteX3" fmla="*/ 1735712 w 2145460"/>
              <a:gd name="connsiteY3" fmla="*/ 2006595 h 2006600"/>
              <a:gd name="connsiteX4" fmla="*/ 409748 w 2145460"/>
              <a:gd name="connsiteY4" fmla="*/ 2006595 h 2006600"/>
              <a:gd name="connsiteX5" fmla="*/ 2 w 2145460"/>
              <a:gd name="connsiteY5" fmla="*/ 766451 h 2006600"/>
              <a:gd name="connsiteX0" fmla="*/ 0 w 2870244"/>
              <a:gd name="connsiteY0" fmla="*/ 766451 h 2006595"/>
              <a:gd name="connsiteX1" fmla="*/ 1072728 w 2870244"/>
              <a:gd name="connsiteY1" fmla="*/ 0 h 2006595"/>
              <a:gd name="connsiteX2" fmla="*/ 2145456 w 2870244"/>
              <a:gd name="connsiteY2" fmla="*/ 766451 h 2006595"/>
              <a:gd name="connsiteX3" fmla="*/ 2870244 w 2870244"/>
              <a:gd name="connsiteY3" fmla="*/ 1430862 h 2006595"/>
              <a:gd name="connsiteX4" fmla="*/ 409746 w 2870244"/>
              <a:gd name="connsiteY4" fmla="*/ 2006595 h 2006595"/>
              <a:gd name="connsiteX5" fmla="*/ 0 w 2870244"/>
              <a:gd name="connsiteY5" fmla="*/ 766451 h 2006595"/>
              <a:gd name="connsiteX0" fmla="*/ 0 w 2870244"/>
              <a:gd name="connsiteY0" fmla="*/ 766451 h 2633128"/>
              <a:gd name="connsiteX1" fmla="*/ 1072728 w 2870244"/>
              <a:gd name="connsiteY1" fmla="*/ 0 h 2633128"/>
              <a:gd name="connsiteX2" fmla="*/ 2145456 w 2870244"/>
              <a:gd name="connsiteY2" fmla="*/ 766451 h 2633128"/>
              <a:gd name="connsiteX3" fmla="*/ 2870244 w 2870244"/>
              <a:gd name="connsiteY3" fmla="*/ 1430862 h 2633128"/>
              <a:gd name="connsiteX4" fmla="*/ 1595079 w 2870244"/>
              <a:gd name="connsiteY4" fmla="*/ 2633128 h 2633128"/>
              <a:gd name="connsiteX5" fmla="*/ 0 w 2870244"/>
              <a:gd name="connsiteY5" fmla="*/ 766451 h 2633128"/>
              <a:gd name="connsiteX0" fmla="*/ 0 w 3429044"/>
              <a:gd name="connsiteY0" fmla="*/ 478584 h 2633128"/>
              <a:gd name="connsiteX1" fmla="*/ 1631528 w 3429044"/>
              <a:gd name="connsiteY1" fmla="*/ 0 h 2633128"/>
              <a:gd name="connsiteX2" fmla="*/ 2704256 w 3429044"/>
              <a:gd name="connsiteY2" fmla="*/ 766451 h 2633128"/>
              <a:gd name="connsiteX3" fmla="*/ 3429044 w 3429044"/>
              <a:gd name="connsiteY3" fmla="*/ 1430862 h 2633128"/>
              <a:gd name="connsiteX4" fmla="*/ 2153879 w 3429044"/>
              <a:gd name="connsiteY4" fmla="*/ 2633128 h 2633128"/>
              <a:gd name="connsiteX5" fmla="*/ 0 w 3429044"/>
              <a:gd name="connsiteY5" fmla="*/ 478584 h 2633128"/>
              <a:gd name="connsiteX0" fmla="*/ 0 w 3429044"/>
              <a:gd name="connsiteY0" fmla="*/ 563251 h 2717795"/>
              <a:gd name="connsiteX1" fmla="*/ 39795 w 3429044"/>
              <a:gd name="connsiteY1" fmla="*/ 0 h 2717795"/>
              <a:gd name="connsiteX2" fmla="*/ 2704256 w 3429044"/>
              <a:gd name="connsiteY2" fmla="*/ 851118 h 2717795"/>
              <a:gd name="connsiteX3" fmla="*/ 3429044 w 3429044"/>
              <a:gd name="connsiteY3" fmla="*/ 1515529 h 2717795"/>
              <a:gd name="connsiteX4" fmla="*/ 2153879 w 3429044"/>
              <a:gd name="connsiteY4" fmla="*/ 2717795 h 2717795"/>
              <a:gd name="connsiteX5" fmla="*/ 0 w 3429044"/>
              <a:gd name="connsiteY5" fmla="*/ 563251 h 2717795"/>
              <a:gd name="connsiteX0" fmla="*/ 0 w 3429044"/>
              <a:gd name="connsiteY0" fmla="*/ 563251 h 2717795"/>
              <a:gd name="connsiteX1" fmla="*/ 39795 w 3429044"/>
              <a:gd name="connsiteY1" fmla="*/ 0 h 2717795"/>
              <a:gd name="connsiteX2" fmla="*/ 1874523 w 3429044"/>
              <a:gd name="connsiteY2" fmla="*/ 4451 h 2717795"/>
              <a:gd name="connsiteX3" fmla="*/ 3429044 w 3429044"/>
              <a:gd name="connsiteY3" fmla="*/ 1515529 h 2717795"/>
              <a:gd name="connsiteX4" fmla="*/ 2153879 w 3429044"/>
              <a:gd name="connsiteY4" fmla="*/ 2717795 h 2717795"/>
              <a:gd name="connsiteX5" fmla="*/ 0 w 3429044"/>
              <a:gd name="connsiteY5" fmla="*/ 563251 h 271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44" h="2717795">
                <a:moveTo>
                  <a:pt x="0" y="563251"/>
                </a:moveTo>
                <a:lnTo>
                  <a:pt x="39795" y="0"/>
                </a:lnTo>
                <a:lnTo>
                  <a:pt x="1874523" y="4451"/>
                </a:lnTo>
                <a:lnTo>
                  <a:pt x="3429044" y="1515529"/>
                </a:lnTo>
                <a:lnTo>
                  <a:pt x="2153879" y="2717795"/>
                </a:lnTo>
                <a:lnTo>
                  <a:pt x="0" y="563251"/>
                </a:lnTo>
                <a:close/>
              </a:path>
            </a:pathLst>
          </a:custGeom>
          <a:solidFill>
            <a:srgbClr val="FF0000">
              <a:alpha val="20000"/>
            </a:srgbClr>
          </a:soli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gular Pentagon 2"/>
          <p:cNvSpPr/>
          <p:nvPr/>
        </p:nvSpPr>
        <p:spPr>
          <a:xfrm flipH="1">
            <a:off x="5054599" y="1413939"/>
            <a:ext cx="3056511" cy="2700862"/>
          </a:xfrm>
          <a:custGeom>
            <a:avLst/>
            <a:gdLst>
              <a:gd name="connsiteX0" fmla="*/ 2 w 2145460"/>
              <a:gd name="connsiteY0" fmla="*/ 766451 h 2006600"/>
              <a:gd name="connsiteX1" fmla="*/ 1072730 w 2145460"/>
              <a:gd name="connsiteY1" fmla="*/ 0 h 2006600"/>
              <a:gd name="connsiteX2" fmla="*/ 2145458 w 2145460"/>
              <a:gd name="connsiteY2" fmla="*/ 766451 h 2006600"/>
              <a:gd name="connsiteX3" fmla="*/ 1735712 w 2145460"/>
              <a:gd name="connsiteY3" fmla="*/ 2006595 h 2006600"/>
              <a:gd name="connsiteX4" fmla="*/ 409748 w 2145460"/>
              <a:gd name="connsiteY4" fmla="*/ 2006595 h 2006600"/>
              <a:gd name="connsiteX5" fmla="*/ 2 w 2145460"/>
              <a:gd name="connsiteY5" fmla="*/ 766451 h 2006600"/>
              <a:gd name="connsiteX0" fmla="*/ 0 w 2870244"/>
              <a:gd name="connsiteY0" fmla="*/ 766451 h 2006595"/>
              <a:gd name="connsiteX1" fmla="*/ 1072728 w 2870244"/>
              <a:gd name="connsiteY1" fmla="*/ 0 h 2006595"/>
              <a:gd name="connsiteX2" fmla="*/ 2145456 w 2870244"/>
              <a:gd name="connsiteY2" fmla="*/ 766451 h 2006595"/>
              <a:gd name="connsiteX3" fmla="*/ 2870244 w 2870244"/>
              <a:gd name="connsiteY3" fmla="*/ 1430862 h 2006595"/>
              <a:gd name="connsiteX4" fmla="*/ 409746 w 2870244"/>
              <a:gd name="connsiteY4" fmla="*/ 2006595 h 2006595"/>
              <a:gd name="connsiteX5" fmla="*/ 0 w 2870244"/>
              <a:gd name="connsiteY5" fmla="*/ 766451 h 2006595"/>
              <a:gd name="connsiteX0" fmla="*/ 0 w 2870244"/>
              <a:gd name="connsiteY0" fmla="*/ 766451 h 2633128"/>
              <a:gd name="connsiteX1" fmla="*/ 1072728 w 2870244"/>
              <a:gd name="connsiteY1" fmla="*/ 0 h 2633128"/>
              <a:gd name="connsiteX2" fmla="*/ 2145456 w 2870244"/>
              <a:gd name="connsiteY2" fmla="*/ 766451 h 2633128"/>
              <a:gd name="connsiteX3" fmla="*/ 2870244 w 2870244"/>
              <a:gd name="connsiteY3" fmla="*/ 1430862 h 2633128"/>
              <a:gd name="connsiteX4" fmla="*/ 1595079 w 2870244"/>
              <a:gd name="connsiteY4" fmla="*/ 2633128 h 2633128"/>
              <a:gd name="connsiteX5" fmla="*/ 0 w 2870244"/>
              <a:gd name="connsiteY5" fmla="*/ 766451 h 2633128"/>
              <a:gd name="connsiteX0" fmla="*/ 0 w 3429044"/>
              <a:gd name="connsiteY0" fmla="*/ 478584 h 2633128"/>
              <a:gd name="connsiteX1" fmla="*/ 1631528 w 3429044"/>
              <a:gd name="connsiteY1" fmla="*/ 0 h 2633128"/>
              <a:gd name="connsiteX2" fmla="*/ 2704256 w 3429044"/>
              <a:gd name="connsiteY2" fmla="*/ 766451 h 2633128"/>
              <a:gd name="connsiteX3" fmla="*/ 3429044 w 3429044"/>
              <a:gd name="connsiteY3" fmla="*/ 1430862 h 2633128"/>
              <a:gd name="connsiteX4" fmla="*/ 2153879 w 3429044"/>
              <a:gd name="connsiteY4" fmla="*/ 2633128 h 2633128"/>
              <a:gd name="connsiteX5" fmla="*/ 0 w 3429044"/>
              <a:gd name="connsiteY5" fmla="*/ 478584 h 2633128"/>
              <a:gd name="connsiteX0" fmla="*/ 0 w 3429044"/>
              <a:gd name="connsiteY0" fmla="*/ 563251 h 2717795"/>
              <a:gd name="connsiteX1" fmla="*/ 39795 w 3429044"/>
              <a:gd name="connsiteY1" fmla="*/ 0 h 2717795"/>
              <a:gd name="connsiteX2" fmla="*/ 2704256 w 3429044"/>
              <a:gd name="connsiteY2" fmla="*/ 851118 h 2717795"/>
              <a:gd name="connsiteX3" fmla="*/ 3429044 w 3429044"/>
              <a:gd name="connsiteY3" fmla="*/ 1515529 h 2717795"/>
              <a:gd name="connsiteX4" fmla="*/ 2153879 w 3429044"/>
              <a:gd name="connsiteY4" fmla="*/ 2717795 h 2717795"/>
              <a:gd name="connsiteX5" fmla="*/ 0 w 3429044"/>
              <a:gd name="connsiteY5" fmla="*/ 563251 h 2717795"/>
              <a:gd name="connsiteX0" fmla="*/ 0 w 3429044"/>
              <a:gd name="connsiteY0" fmla="*/ 563251 h 2717795"/>
              <a:gd name="connsiteX1" fmla="*/ 39795 w 3429044"/>
              <a:gd name="connsiteY1" fmla="*/ 0 h 2717795"/>
              <a:gd name="connsiteX2" fmla="*/ 1874523 w 3429044"/>
              <a:gd name="connsiteY2" fmla="*/ 4451 h 2717795"/>
              <a:gd name="connsiteX3" fmla="*/ 3429044 w 3429044"/>
              <a:gd name="connsiteY3" fmla="*/ 1515529 h 2717795"/>
              <a:gd name="connsiteX4" fmla="*/ 2153879 w 3429044"/>
              <a:gd name="connsiteY4" fmla="*/ 2717795 h 2717795"/>
              <a:gd name="connsiteX5" fmla="*/ 0 w 3429044"/>
              <a:gd name="connsiteY5" fmla="*/ 563251 h 2717795"/>
              <a:gd name="connsiteX0" fmla="*/ 0 w 3429044"/>
              <a:gd name="connsiteY0" fmla="*/ 563251 h 2717795"/>
              <a:gd name="connsiteX1" fmla="*/ 39795 w 3429044"/>
              <a:gd name="connsiteY1" fmla="*/ 0 h 2717795"/>
              <a:gd name="connsiteX2" fmla="*/ 1976123 w 3429044"/>
              <a:gd name="connsiteY2" fmla="*/ 21384 h 2717795"/>
              <a:gd name="connsiteX3" fmla="*/ 3429044 w 3429044"/>
              <a:gd name="connsiteY3" fmla="*/ 1515529 h 2717795"/>
              <a:gd name="connsiteX4" fmla="*/ 2153879 w 3429044"/>
              <a:gd name="connsiteY4" fmla="*/ 2717795 h 2717795"/>
              <a:gd name="connsiteX5" fmla="*/ 0 w 3429044"/>
              <a:gd name="connsiteY5" fmla="*/ 563251 h 2717795"/>
              <a:gd name="connsiteX0" fmla="*/ 0 w 3429044"/>
              <a:gd name="connsiteY0" fmla="*/ 563251 h 2717795"/>
              <a:gd name="connsiteX1" fmla="*/ 39795 w 3429044"/>
              <a:gd name="connsiteY1" fmla="*/ 0 h 2717795"/>
              <a:gd name="connsiteX2" fmla="*/ 1976123 w 3429044"/>
              <a:gd name="connsiteY2" fmla="*/ 21384 h 2717795"/>
              <a:gd name="connsiteX3" fmla="*/ 3429044 w 3429044"/>
              <a:gd name="connsiteY3" fmla="*/ 1515529 h 2717795"/>
              <a:gd name="connsiteX4" fmla="*/ 2255479 w 3429044"/>
              <a:gd name="connsiteY4" fmla="*/ 2717795 h 2717795"/>
              <a:gd name="connsiteX5" fmla="*/ 0 w 3429044"/>
              <a:gd name="connsiteY5" fmla="*/ 563251 h 2717795"/>
              <a:gd name="connsiteX0" fmla="*/ 332738 w 3389249"/>
              <a:gd name="connsiteY0" fmla="*/ 868051 h 2717795"/>
              <a:gd name="connsiteX1" fmla="*/ 0 w 3389249"/>
              <a:gd name="connsiteY1" fmla="*/ 0 h 2717795"/>
              <a:gd name="connsiteX2" fmla="*/ 1936328 w 3389249"/>
              <a:gd name="connsiteY2" fmla="*/ 21384 h 2717795"/>
              <a:gd name="connsiteX3" fmla="*/ 3389249 w 3389249"/>
              <a:gd name="connsiteY3" fmla="*/ 1515529 h 2717795"/>
              <a:gd name="connsiteX4" fmla="*/ 2215684 w 3389249"/>
              <a:gd name="connsiteY4" fmla="*/ 2717795 h 2717795"/>
              <a:gd name="connsiteX5" fmla="*/ 332738 w 3389249"/>
              <a:gd name="connsiteY5" fmla="*/ 868051 h 2717795"/>
              <a:gd name="connsiteX0" fmla="*/ 0 w 3056511"/>
              <a:gd name="connsiteY0" fmla="*/ 851118 h 2700862"/>
              <a:gd name="connsiteX1" fmla="*/ 39795 w 3056511"/>
              <a:gd name="connsiteY1" fmla="*/ 0 h 2700862"/>
              <a:gd name="connsiteX2" fmla="*/ 1603590 w 3056511"/>
              <a:gd name="connsiteY2" fmla="*/ 4451 h 2700862"/>
              <a:gd name="connsiteX3" fmla="*/ 3056511 w 3056511"/>
              <a:gd name="connsiteY3" fmla="*/ 1498596 h 2700862"/>
              <a:gd name="connsiteX4" fmla="*/ 1882946 w 3056511"/>
              <a:gd name="connsiteY4" fmla="*/ 2700862 h 2700862"/>
              <a:gd name="connsiteX5" fmla="*/ 0 w 3056511"/>
              <a:gd name="connsiteY5" fmla="*/ 851118 h 27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6511" h="2700862">
                <a:moveTo>
                  <a:pt x="0" y="851118"/>
                </a:moveTo>
                <a:lnTo>
                  <a:pt x="39795" y="0"/>
                </a:lnTo>
                <a:lnTo>
                  <a:pt x="1603590" y="4451"/>
                </a:lnTo>
                <a:lnTo>
                  <a:pt x="3056511" y="1498596"/>
                </a:lnTo>
                <a:lnTo>
                  <a:pt x="1882946" y="2700862"/>
                </a:lnTo>
                <a:lnTo>
                  <a:pt x="0" y="851118"/>
                </a:lnTo>
                <a:close/>
              </a:path>
            </a:pathLst>
          </a:custGeom>
          <a:solidFill>
            <a:srgbClr val="FF0000">
              <a:alpha val="20000"/>
            </a:srgbClr>
          </a:soli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gular Pentagon 2"/>
          <p:cNvSpPr/>
          <p:nvPr/>
        </p:nvSpPr>
        <p:spPr>
          <a:xfrm flipH="1" flipV="1">
            <a:off x="5069372" y="4114800"/>
            <a:ext cx="3056511" cy="2700862"/>
          </a:xfrm>
          <a:custGeom>
            <a:avLst/>
            <a:gdLst>
              <a:gd name="connsiteX0" fmla="*/ 2 w 2145460"/>
              <a:gd name="connsiteY0" fmla="*/ 766451 h 2006600"/>
              <a:gd name="connsiteX1" fmla="*/ 1072730 w 2145460"/>
              <a:gd name="connsiteY1" fmla="*/ 0 h 2006600"/>
              <a:gd name="connsiteX2" fmla="*/ 2145458 w 2145460"/>
              <a:gd name="connsiteY2" fmla="*/ 766451 h 2006600"/>
              <a:gd name="connsiteX3" fmla="*/ 1735712 w 2145460"/>
              <a:gd name="connsiteY3" fmla="*/ 2006595 h 2006600"/>
              <a:gd name="connsiteX4" fmla="*/ 409748 w 2145460"/>
              <a:gd name="connsiteY4" fmla="*/ 2006595 h 2006600"/>
              <a:gd name="connsiteX5" fmla="*/ 2 w 2145460"/>
              <a:gd name="connsiteY5" fmla="*/ 766451 h 2006600"/>
              <a:gd name="connsiteX0" fmla="*/ 0 w 2870244"/>
              <a:gd name="connsiteY0" fmla="*/ 766451 h 2006595"/>
              <a:gd name="connsiteX1" fmla="*/ 1072728 w 2870244"/>
              <a:gd name="connsiteY1" fmla="*/ 0 h 2006595"/>
              <a:gd name="connsiteX2" fmla="*/ 2145456 w 2870244"/>
              <a:gd name="connsiteY2" fmla="*/ 766451 h 2006595"/>
              <a:gd name="connsiteX3" fmla="*/ 2870244 w 2870244"/>
              <a:gd name="connsiteY3" fmla="*/ 1430862 h 2006595"/>
              <a:gd name="connsiteX4" fmla="*/ 409746 w 2870244"/>
              <a:gd name="connsiteY4" fmla="*/ 2006595 h 2006595"/>
              <a:gd name="connsiteX5" fmla="*/ 0 w 2870244"/>
              <a:gd name="connsiteY5" fmla="*/ 766451 h 2006595"/>
              <a:gd name="connsiteX0" fmla="*/ 0 w 2870244"/>
              <a:gd name="connsiteY0" fmla="*/ 766451 h 2633128"/>
              <a:gd name="connsiteX1" fmla="*/ 1072728 w 2870244"/>
              <a:gd name="connsiteY1" fmla="*/ 0 h 2633128"/>
              <a:gd name="connsiteX2" fmla="*/ 2145456 w 2870244"/>
              <a:gd name="connsiteY2" fmla="*/ 766451 h 2633128"/>
              <a:gd name="connsiteX3" fmla="*/ 2870244 w 2870244"/>
              <a:gd name="connsiteY3" fmla="*/ 1430862 h 2633128"/>
              <a:gd name="connsiteX4" fmla="*/ 1595079 w 2870244"/>
              <a:gd name="connsiteY4" fmla="*/ 2633128 h 2633128"/>
              <a:gd name="connsiteX5" fmla="*/ 0 w 2870244"/>
              <a:gd name="connsiteY5" fmla="*/ 766451 h 2633128"/>
              <a:gd name="connsiteX0" fmla="*/ 0 w 3429044"/>
              <a:gd name="connsiteY0" fmla="*/ 478584 h 2633128"/>
              <a:gd name="connsiteX1" fmla="*/ 1631528 w 3429044"/>
              <a:gd name="connsiteY1" fmla="*/ 0 h 2633128"/>
              <a:gd name="connsiteX2" fmla="*/ 2704256 w 3429044"/>
              <a:gd name="connsiteY2" fmla="*/ 766451 h 2633128"/>
              <a:gd name="connsiteX3" fmla="*/ 3429044 w 3429044"/>
              <a:gd name="connsiteY3" fmla="*/ 1430862 h 2633128"/>
              <a:gd name="connsiteX4" fmla="*/ 2153879 w 3429044"/>
              <a:gd name="connsiteY4" fmla="*/ 2633128 h 2633128"/>
              <a:gd name="connsiteX5" fmla="*/ 0 w 3429044"/>
              <a:gd name="connsiteY5" fmla="*/ 478584 h 2633128"/>
              <a:gd name="connsiteX0" fmla="*/ 0 w 3429044"/>
              <a:gd name="connsiteY0" fmla="*/ 563251 h 2717795"/>
              <a:gd name="connsiteX1" fmla="*/ 39795 w 3429044"/>
              <a:gd name="connsiteY1" fmla="*/ 0 h 2717795"/>
              <a:gd name="connsiteX2" fmla="*/ 2704256 w 3429044"/>
              <a:gd name="connsiteY2" fmla="*/ 851118 h 2717795"/>
              <a:gd name="connsiteX3" fmla="*/ 3429044 w 3429044"/>
              <a:gd name="connsiteY3" fmla="*/ 1515529 h 2717795"/>
              <a:gd name="connsiteX4" fmla="*/ 2153879 w 3429044"/>
              <a:gd name="connsiteY4" fmla="*/ 2717795 h 2717795"/>
              <a:gd name="connsiteX5" fmla="*/ 0 w 3429044"/>
              <a:gd name="connsiteY5" fmla="*/ 563251 h 2717795"/>
              <a:gd name="connsiteX0" fmla="*/ 0 w 3429044"/>
              <a:gd name="connsiteY0" fmla="*/ 563251 h 2717795"/>
              <a:gd name="connsiteX1" fmla="*/ 39795 w 3429044"/>
              <a:gd name="connsiteY1" fmla="*/ 0 h 2717795"/>
              <a:gd name="connsiteX2" fmla="*/ 1874523 w 3429044"/>
              <a:gd name="connsiteY2" fmla="*/ 4451 h 2717795"/>
              <a:gd name="connsiteX3" fmla="*/ 3429044 w 3429044"/>
              <a:gd name="connsiteY3" fmla="*/ 1515529 h 2717795"/>
              <a:gd name="connsiteX4" fmla="*/ 2153879 w 3429044"/>
              <a:gd name="connsiteY4" fmla="*/ 2717795 h 2717795"/>
              <a:gd name="connsiteX5" fmla="*/ 0 w 3429044"/>
              <a:gd name="connsiteY5" fmla="*/ 563251 h 2717795"/>
              <a:gd name="connsiteX0" fmla="*/ 0 w 3429044"/>
              <a:gd name="connsiteY0" fmla="*/ 563251 h 2717795"/>
              <a:gd name="connsiteX1" fmla="*/ 39795 w 3429044"/>
              <a:gd name="connsiteY1" fmla="*/ 0 h 2717795"/>
              <a:gd name="connsiteX2" fmla="*/ 1976123 w 3429044"/>
              <a:gd name="connsiteY2" fmla="*/ 21384 h 2717795"/>
              <a:gd name="connsiteX3" fmla="*/ 3429044 w 3429044"/>
              <a:gd name="connsiteY3" fmla="*/ 1515529 h 2717795"/>
              <a:gd name="connsiteX4" fmla="*/ 2153879 w 3429044"/>
              <a:gd name="connsiteY4" fmla="*/ 2717795 h 2717795"/>
              <a:gd name="connsiteX5" fmla="*/ 0 w 3429044"/>
              <a:gd name="connsiteY5" fmla="*/ 563251 h 2717795"/>
              <a:gd name="connsiteX0" fmla="*/ 0 w 3429044"/>
              <a:gd name="connsiteY0" fmla="*/ 563251 h 2717795"/>
              <a:gd name="connsiteX1" fmla="*/ 39795 w 3429044"/>
              <a:gd name="connsiteY1" fmla="*/ 0 h 2717795"/>
              <a:gd name="connsiteX2" fmla="*/ 1976123 w 3429044"/>
              <a:gd name="connsiteY2" fmla="*/ 21384 h 2717795"/>
              <a:gd name="connsiteX3" fmla="*/ 3429044 w 3429044"/>
              <a:gd name="connsiteY3" fmla="*/ 1515529 h 2717795"/>
              <a:gd name="connsiteX4" fmla="*/ 2255479 w 3429044"/>
              <a:gd name="connsiteY4" fmla="*/ 2717795 h 2717795"/>
              <a:gd name="connsiteX5" fmla="*/ 0 w 3429044"/>
              <a:gd name="connsiteY5" fmla="*/ 563251 h 2717795"/>
              <a:gd name="connsiteX0" fmla="*/ 332738 w 3389249"/>
              <a:gd name="connsiteY0" fmla="*/ 868051 h 2717795"/>
              <a:gd name="connsiteX1" fmla="*/ 0 w 3389249"/>
              <a:gd name="connsiteY1" fmla="*/ 0 h 2717795"/>
              <a:gd name="connsiteX2" fmla="*/ 1936328 w 3389249"/>
              <a:gd name="connsiteY2" fmla="*/ 21384 h 2717795"/>
              <a:gd name="connsiteX3" fmla="*/ 3389249 w 3389249"/>
              <a:gd name="connsiteY3" fmla="*/ 1515529 h 2717795"/>
              <a:gd name="connsiteX4" fmla="*/ 2215684 w 3389249"/>
              <a:gd name="connsiteY4" fmla="*/ 2717795 h 2717795"/>
              <a:gd name="connsiteX5" fmla="*/ 332738 w 3389249"/>
              <a:gd name="connsiteY5" fmla="*/ 868051 h 2717795"/>
              <a:gd name="connsiteX0" fmla="*/ 0 w 3056511"/>
              <a:gd name="connsiteY0" fmla="*/ 851118 h 2700862"/>
              <a:gd name="connsiteX1" fmla="*/ 39795 w 3056511"/>
              <a:gd name="connsiteY1" fmla="*/ 0 h 2700862"/>
              <a:gd name="connsiteX2" fmla="*/ 1603590 w 3056511"/>
              <a:gd name="connsiteY2" fmla="*/ 4451 h 2700862"/>
              <a:gd name="connsiteX3" fmla="*/ 3056511 w 3056511"/>
              <a:gd name="connsiteY3" fmla="*/ 1498596 h 2700862"/>
              <a:gd name="connsiteX4" fmla="*/ 1882946 w 3056511"/>
              <a:gd name="connsiteY4" fmla="*/ 2700862 h 2700862"/>
              <a:gd name="connsiteX5" fmla="*/ 0 w 3056511"/>
              <a:gd name="connsiteY5" fmla="*/ 851118 h 27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6511" h="2700862">
                <a:moveTo>
                  <a:pt x="0" y="851118"/>
                </a:moveTo>
                <a:lnTo>
                  <a:pt x="39795" y="0"/>
                </a:lnTo>
                <a:lnTo>
                  <a:pt x="1603590" y="4451"/>
                </a:lnTo>
                <a:lnTo>
                  <a:pt x="3056511" y="1498596"/>
                </a:lnTo>
                <a:lnTo>
                  <a:pt x="1882946" y="2700862"/>
                </a:lnTo>
                <a:lnTo>
                  <a:pt x="0" y="851118"/>
                </a:lnTo>
                <a:close/>
              </a:path>
            </a:pathLst>
          </a:custGeom>
          <a:solidFill>
            <a:srgbClr val="FF0000">
              <a:alpha val="20000"/>
            </a:srgbClr>
          </a:soli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gular Pentagon 2"/>
          <p:cNvSpPr/>
          <p:nvPr/>
        </p:nvSpPr>
        <p:spPr>
          <a:xfrm flipV="1">
            <a:off x="1640328" y="4131726"/>
            <a:ext cx="3429044" cy="2666995"/>
          </a:xfrm>
          <a:custGeom>
            <a:avLst/>
            <a:gdLst>
              <a:gd name="connsiteX0" fmla="*/ 2 w 2145460"/>
              <a:gd name="connsiteY0" fmla="*/ 766451 h 2006600"/>
              <a:gd name="connsiteX1" fmla="*/ 1072730 w 2145460"/>
              <a:gd name="connsiteY1" fmla="*/ 0 h 2006600"/>
              <a:gd name="connsiteX2" fmla="*/ 2145458 w 2145460"/>
              <a:gd name="connsiteY2" fmla="*/ 766451 h 2006600"/>
              <a:gd name="connsiteX3" fmla="*/ 1735712 w 2145460"/>
              <a:gd name="connsiteY3" fmla="*/ 2006595 h 2006600"/>
              <a:gd name="connsiteX4" fmla="*/ 409748 w 2145460"/>
              <a:gd name="connsiteY4" fmla="*/ 2006595 h 2006600"/>
              <a:gd name="connsiteX5" fmla="*/ 2 w 2145460"/>
              <a:gd name="connsiteY5" fmla="*/ 766451 h 2006600"/>
              <a:gd name="connsiteX0" fmla="*/ 0 w 2870244"/>
              <a:gd name="connsiteY0" fmla="*/ 766451 h 2006595"/>
              <a:gd name="connsiteX1" fmla="*/ 1072728 w 2870244"/>
              <a:gd name="connsiteY1" fmla="*/ 0 h 2006595"/>
              <a:gd name="connsiteX2" fmla="*/ 2145456 w 2870244"/>
              <a:gd name="connsiteY2" fmla="*/ 766451 h 2006595"/>
              <a:gd name="connsiteX3" fmla="*/ 2870244 w 2870244"/>
              <a:gd name="connsiteY3" fmla="*/ 1430862 h 2006595"/>
              <a:gd name="connsiteX4" fmla="*/ 409746 w 2870244"/>
              <a:gd name="connsiteY4" fmla="*/ 2006595 h 2006595"/>
              <a:gd name="connsiteX5" fmla="*/ 0 w 2870244"/>
              <a:gd name="connsiteY5" fmla="*/ 766451 h 2006595"/>
              <a:gd name="connsiteX0" fmla="*/ 0 w 2870244"/>
              <a:gd name="connsiteY0" fmla="*/ 766451 h 2633128"/>
              <a:gd name="connsiteX1" fmla="*/ 1072728 w 2870244"/>
              <a:gd name="connsiteY1" fmla="*/ 0 h 2633128"/>
              <a:gd name="connsiteX2" fmla="*/ 2145456 w 2870244"/>
              <a:gd name="connsiteY2" fmla="*/ 766451 h 2633128"/>
              <a:gd name="connsiteX3" fmla="*/ 2870244 w 2870244"/>
              <a:gd name="connsiteY3" fmla="*/ 1430862 h 2633128"/>
              <a:gd name="connsiteX4" fmla="*/ 1595079 w 2870244"/>
              <a:gd name="connsiteY4" fmla="*/ 2633128 h 2633128"/>
              <a:gd name="connsiteX5" fmla="*/ 0 w 2870244"/>
              <a:gd name="connsiteY5" fmla="*/ 766451 h 2633128"/>
              <a:gd name="connsiteX0" fmla="*/ 0 w 3429044"/>
              <a:gd name="connsiteY0" fmla="*/ 478584 h 2633128"/>
              <a:gd name="connsiteX1" fmla="*/ 1631528 w 3429044"/>
              <a:gd name="connsiteY1" fmla="*/ 0 h 2633128"/>
              <a:gd name="connsiteX2" fmla="*/ 2704256 w 3429044"/>
              <a:gd name="connsiteY2" fmla="*/ 766451 h 2633128"/>
              <a:gd name="connsiteX3" fmla="*/ 3429044 w 3429044"/>
              <a:gd name="connsiteY3" fmla="*/ 1430862 h 2633128"/>
              <a:gd name="connsiteX4" fmla="*/ 2153879 w 3429044"/>
              <a:gd name="connsiteY4" fmla="*/ 2633128 h 2633128"/>
              <a:gd name="connsiteX5" fmla="*/ 0 w 3429044"/>
              <a:gd name="connsiteY5" fmla="*/ 478584 h 2633128"/>
              <a:gd name="connsiteX0" fmla="*/ 0 w 3429044"/>
              <a:gd name="connsiteY0" fmla="*/ 563251 h 2717795"/>
              <a:gd name="connsiteX1" fmla="*/ 39795 w 3429044"/>
              <a:gd name="connsiteY1" fmla="*/ 0 h 2717795"/>
              <a:gd name="connsiteX2" fmla="*/ 2704256 w 3429044"/>
              <a:gd name="connsiteY2" fmla="*/ 851118 h 2717795"/>
              <a:gd name="connsiteX3" fmla="*/ 3429044 w 3429044"/>
              <a:gd name="connsiteY3" fmla="*/ 1515529 h 2717795"/>
              <a:gd name="connsiteX4" fmla="*/ 2153879 w 3429044"/>
              <a:gd name="connsiteY4" fmla="*/ 2717795 h 2717795"/>
              <a:gd name="connsiteX5" fmla="*/ 0 w 3429044"/>
              <a:gd name="connsiteY5" fmla="*/ 563251 h 2717795"/>
              <a:gd name="connsiteX0" fmla="*/ 0 w 3429044"/>
              <a:gd name="connsiteY0" fmla="*/ 563251 h 2717795"/>
              <a:gd name="connsiteX1" fmla="*/ 39795 w 3429044"/>
              <a:gd name="connsiteY1" fmla="*/ 0 h 2717795"/>
              <a:gd name="connsiteX2" fmla="*/ 1874523 w 3429044"/>
              <a:gd name="connsiteY2" fmla="*/ 4451 h 2717795"/>
              <a:gd name="connsiteX3" fmla="*/ 3429044 w 3429044"/>
              <a:gd name="connsiteY3" fmla="*/ 1515529 h 2717795"/>
              <a:gd name="connsiteX4" fmla="*/ 2153879 w 3429044"/>
              <a:gd name="connsiteY4" fmla="*/ 2717795 h 2717795"/>
              <a:gd name="connsiteX5" fmla="*/ 0 w 3429044"/>
              <a:gd name="connsiteY5" fmla="*/ 563251 h 2717795"/>
              <a:gd name="connsiteX0" fmla="*/ 0 w 3429044"/>
              <a:gd name="connsiteY0" fmla="*/ 558800 h 2713344"/>
              <a:gd name="connsiteX1" fmla="*/ 5928 w 3429044"/>
              <a:gd name="connsiteY1" fmla="*/ 46349 h 2713344"/>
              <a:gd name="connsiteX2" fmla="*/ 1874523 w 3429044"/>
              <a:gd name="connsiteY2" fmla="*/ 0 h 2713344"/>
              <a:gd name="connsiteX3" fmla="*/ 3429044 w 3429044"/>
              <a:gd name="connsiteY3" fmla="*/ 1511078 h 2713344"/>
              <a:gd name="connsiteX4" fmla="*/ 2153879 w 3429044"/>
              <a:gd name="connsiteY4" fmla="*/ 2713344 h 2713344"/>
              <a:gd name="connsiteX5" fmla="*/ 0 w 3429044"/>
              <a:gd name="connsiteY5" fmla="*/ 558800 h 2713344"/>
              <a:gd name="connsiteX0" fmla="*/ 0 w 3429044"/>
              <a:gd name="connsiteY0" fmla="*/ 512451 h 2666995"/>
              <a:gd name="connsiteX1" fmla="*/ 5928 w 3429044"/>
              <a:gd name="connsiteY1" fmla="*/ 0 h 2666995"/>
              <a:gd name="connsiteX2" fmla="*/ 1942256 w 3429044"/>
              <a:gd name="connsiteY2" fmla="*/ 4451 h 2666995"/>
              <a:gd name="connsiteX3" fmla="*/ 3429044 w 3429044"/>
              <a:gd name="connsiteY3" fmla="*/ 1464729 h 2666995"/>
              <a:gd name="connsiteX4" fmla="*/ 2153879 w 3429044"/>
              <a:gd name="connsiteY4" fmla="*/ 2666995 h 2666995"/>
              <a:gd name="connsiteX5" fmla="*/ 0 w 3429044"/>
              <a:gd name="connsiteY5" fmla="*/ 512451 h 266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44" h="2666995">
                <a:moveTo>
                  <a:pt x="0" y="512451"/>
                </a:moveTo>
                <a:lnTo>
                  <a:pt x="5928" y="0"/>
                </a:lnTo>
                <a:lnTo>
                  <a:pt x="1942256" y="4451"/>
                </a:lnTo>
                <a:lnTo>
                  <a:pt x="3429044" y="1464729"/>
                </a:lnTo>
                <a:lnTo>
                  <a:pt x="2153879" y="2666995"/>
                </a:lnTo>
                <a:lnTo>
                  <a:pt x="0" y="512451"/>
                </a:lnTo>
                <a:close/>
              </a:path>
            </a:pathLst>
          </a:custGeom>
          <a:solidFill>
            <a:srgbClr val="FF0000">
              <a:alpha val="20000"/>
            </a:srgbClr>
          </a:soli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0013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239000" cy="1127166"/>
          </a:xfrm>
        </p:spPr>
        <p:txBody>
          <a:bodyPr/>
          <a:lstStyle/>
          <a:p>
            <a:r>
              <a:rPr lang="en-US" dirty="0" smtClean="0"/>
              <a:t>Compare Constraints Imposed by OWA and CIA</a:t>
            </a:r>
            <a:endParaRPr lang="en-US" dirty="0"/>
          </a:p>
        </p:txBody>
      </p:sp>
      <p:sp>
        <p:nvSpPr>
          <p:cNvPr id="3" name="Content Placeholder 2"/>
          <p:cNvSpPr>
            <a:spLocks noGrp="1"/>
          </p:cNvSpPr>
          <p:nvPr>
            <p:ph idx="1"/>
          </p:nvPr>
        </p:nvSpPr>
        <p:spPr>
          <a:xfrm>
            <a:off x="1405466" y="1828800"/>
            <a:ext cx="7239000" cy="4376582"/>
          </a:xfrm>
        </p:spPr>
        <p:txBody>
          <a:bodyPr/>
          <a:lstStyle/>
          <a:p>
            <a:r>
              <a:rPr lang="en-US" sz="2400" dirty="0" smtClean="0"/>
              <a:t>OWA: </a:t>
            </a:r>
          </a:p>
          <a:p>
            <a:pPr marL="0" indent="0">
              <a:buNone/>
            </a:pPr>
            <a:endParaRPr lang="en-US" sz="2400" dirty="0"/>
          </a:p>
          <a:p>
            <a:r>
              <a:rPr lang="en-US" sz="2400" dirty="0" smtClean="0"/>
              <a:t>CIA:</a:t>
            </a:r>
          </a:p>
          <a:p>
            <a:endParaRPr lang="en-US" sz="2400" dirty="0"/>
          </a:p>
          <a:p>
            <a:endParaRPr lang="en-US" sz="2400" dirty="0" smtClean="0"/>
          </a:p>
          <a:p>
            <a:r>
              <a:rPr lang="en-US" sz="2400" dirty="0" smtClean="0"/>
              <a:t>If </a:t>
            </a:r>
            <a:r>
              <a:rPr lang="en-US" sz="2400" i="1" dirty="0" err="1" smtClean="0"/>
              <a:t>t</a:t>
            </a:r>
            <a:r>
              <a:rPr lang="en-US" sz="2400" i="1" baseline="-25000" dirty="0" err="1" smtClean="0"/>
              <a:t>S</a:t>
            </a:r>
            <a:r>
              <a:rPr lang="en-US" sz="2400" i="1" dirty="0" smtClean="0"/>
              <a:t> ,</a:t>
            </a:r>
            <a:r>
              <a:rPr lang="en-US" sz="2400" i="1" dirty="0"/>
              <a:t> </a:t>
            </a:r>
            <a:r>
              <a:rPr lang="en-US" sz="2400" i="1" dirty="0" err="1" smtClean="0"/>
              <a:t>t</a:t>
            </a:r>
            <a:r>
              <a:rPr lang="en-US" sz="2400" i="1" baseline="-25000" dirty="0" err="1" smtClean="0"/>
              <a:t>F</a:t>
            </a:r>
            <a:r>
              <a:rPr lang="en-US" sz="2400" i="1" dirty="0" smtClean="0"/>
              <a:t>&gt; </a:t>
            </a:r>
            <a:r>
              <a:rPr lang="en-US" sz="2400" dirty="0" smtClean="0"/>
              <a:t>0, then  </a:t>
            </a:r>
            <a:r>
              <a:rPr lang="en-US" sz="2400" i="1" dirty="0" smtClean="0"/>
              <a:t>K</a:t>
            </a:r>
            <a:r>
              <a:rPr lang="en-US" sz="2400" i="1" baseline="-25000" dirty="0" smtClean="0"/>
              <a:t>OWA</a:t>
            </a:r>
            <a:r>
              <a:rPr lang="en-US" sz="2400" dirty="0" smtClean="0"/>
              <a:t> </a:t>
            </a:r>
            <a:r>
              <a:rPr lang="en-US" sz="2400" dirty="0"/>
              <a:t>&lt;</a:t>
            </a:r>
            <a:r>
              <a:rPr lang="en-US" sz="2400" dirty="0" smtClean="0"/>
              <a:t> </a:t>
            </a:r>
            <a:r>
              <a:rPr lang="en-US" sz="2400" i="1" dirty="0"/>
              <a:t>K</a:t>
            </a:r>
            <a:r>
              <a:rPr lang="en-US" sz="2400" i="1" baseline="-25000" dirty="0"/>
              <a:t>CIA</a:t>
            </a:r>
            <a:r>
              <a:rPr lang="en-US" sz="2400" dirty="0" smtClean="0"/>
              <a:t> </a:t>
            </a:r>
          </a:p>
          <a:p>
            <a:endParaRPr lang="en-US" sz="2400" dirty="0" smtClean="0"/>
          </a:p>
          <a:p>
            <a:r>
              <a:rPr lang="en-US" sz="2400" dirty="0" smtClean="0"/>
              <a:t>Thus OWA will prevent rates ever departing as far from interest parity as CIA would permit</a:t>
            </a:r>
          </a:p>
          <a:p>
            <a:endParaRPr lang="en-US" sz="2400" dirty="0"/>
          </a:p>
        </p:txBody>
      </p:sp>
      <p:sp>
        <p:nvSpPr>
          <p:cNvPr id="4" name="Slide Number Placeholder 3"/>
          <p:cNvSpPr>
            <a:spLocks noGrp="1"/>
          </p:cNvSpPr>
          <p:nvPr>
            <p:ph type="sldNum" sz="quarter" idx="4"/>
          </p:nvPr>
        </p:nvSpPr>
        <p:spPr/>
        <p:txBody>
          <a:bodyPr/>
          <a:lstStyle/>
          <a:p>
            <a:fld id="{AAE7051F-6F99-364B-BFB3-32AB1DA31AE5}" type="slidenum">
              <a:rPr lang="en-US" smtClean="0"/>
              <a:pPr/>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8233782"/>
              </p:ext>
            </p:extLst>
          </p:nvPr>
        </p:nvGraphicFramePr>
        <p:xfrm>
          <a:off x="2781300" y="1828800"/>
          <a:ext cx="3949700" cy="901700"/>
        </p:xfrm>
        <a:graphic>
          <a:graphicData uri="http://schemas.openxmlformats.org/presentationml/2006/ole">
            <mc:AlternateContent xmlns:mc="http://schemas.openxmlformats.org/markup-compatibility/2006">
              <mc:Choice xmlns:v="urn:schemas-microsoft-com:vml" Requires="v">
                <p:oleObj spid="_x0000_s21520" name="Equation" r:id="rId3" imgW="3949700" imgH="901700" progId="Equation.3">
                  <p:embed/>
                </p:oleObj>
              </mc:Choice>
              <mc:Fallback>
                <p:oleObj name="Equation" r:id="rId3" imgW="3949700" imgH="901700" progId="Equation.3">
                  <p:embed/>
                  <p:pic>
                    <p:nvPicPr>
                      <p:cNvPr id="0" name=""/>
                      <p:cNvPicPr/>
                      <p:nvPr/>
                    </p:nvPicPr>
                    <p:blipFill>
                      <a:blip r:embed="rId4"/>
                      <a:stretch>
                        <a:fillRect/>
                      </a:stretch>
                    </p:blipFill>
                    <p:spPr>
                      <a:xfrm>
                        <a:off x="2781300" y="1828800"/>
                        <a:ext cx="3949700" cy="9017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69799135"/>
              </p:ext>
            </p:extLst>
          </p:nvPr>
        </p:nvGraphicFramePr>
        <p:xfrm>
          <a:off x="2787650" y="2755900"/>
          <a:ext cx="3556000" cy="901700"/>
        </p:xfrm>
        <a:graphic>
          <a:graphicData uri="http://schemas.openxmlformats.org/presentationml/2006/ole">
            <mc:AlternateContent xmlns:mc="http://schemas.openxmlformats.org/markup-compatibility/2006">
              <mc:Choice xmlns:v="urn:schemas-microsoft-com:vml" Requires="v">
                <p:oleObj spid="_x0000_s21521" name="Equation" r:id="rId5" imgW="3556000" imgH="901700" progId="Equation.3">
                  <p:embed/>
                </p:oleObj>
              </mc:Choice>
              <mc:Fallback>
                <p:oleObj name="Equation" r:id="rId5" imgW="3556000" imgH="901700" progId="Equation.3">
                  <p:embed/>
                  <p:pic>
                    <p:nvPicPr>
                      <p:cNvPr id="0" name=""/>
                      <p:cNvPicPr/>
                      <p:nvPr/>
                    </p:nvPicPr>
                    <p:blipFill>
                      <a:blip r:embed="rId6"/>
                      <a:stretch>
                        <a:fillRect/>
                      </a:stretch>
                    </p:blipFill>
                    <p:spPr>
                      <a:xfrm>
                        <a:off x="2787650" y="2755900"/>
                        <a:ext cx="3556000" cy="901700"/>
                      </a:xfrm>
                      <a:prstGeom prst="rect">
                        <a:avLst/>
                      </a:prstGeom>
                    </p:spPr>
                  </p:pic>
                </p:oleObj>
              </mc:Fallback>
            </mc:AlternateContent>
          </a:graphicData>
        </a:graphic>
      </p:graphicFrame>
      <p:sp>
        <p:nvSpPr>
          <p:cNvPr id="7" name="Rectangle 6"/>
          <p:cNvSpPr/>
          <p:nvPr/>
        </p:nvSpPr>
        <p:spPr>
          <a:xfrm>
            <a:off x="3962400" y="3962400"/>
            <a:ext cx="1752600" cy="657694"/>
          </a:xfrm>
          <a:prstGeom prst="rect">
            <a:avLst/>
          </a:prstGeom>
          <a:noFill/>
          <a:ln w="381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275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239000" cy="1127166"/>
          </a:xfrm>
        </p:spPr>
        <p:txBody>
          <a:bodyPr/>
          <a:lstStyle/>
          <a:p>
            <a:r>
              <a:rPr lang="en-US" dirty="0" smtClean="0"/>
              <a:t>Stronger Constraint if Trade in Both Markets</a:t>
            </a:r>
            <a:endParaRPr lang="en-US" dirty="0"/>
          </a:p>
        </p:txBody>
      </p:sp>
      <p:sp>
        <p:nvSpPr>
          <p:cNvPr id="3" name="Content Placeholder 2"/>
          <p:cNvSpPr>
            <a:spLocks noGrp="1"/>
          </p:cNvSpPr>
          <p:nvPr>
            <p:ph idx="1"/>
          </p:nvPr>
        </p:nvSpPr>
        <p:spPr>
          <a:xfrm>
            <a:off x="1405466" y="1828800"/>
            <a:ext cx="7239000" cy="4204228"/>
          </a:xfrm>
        </p:spPr>
        <p:txBody>
          <a:bodyPr/>
          <a:lstStyle/>
          <a:p>
            <a:r>
              <a:rPr lang="en-US" sz="2000" dirty="0" smtClean="0"/>
              <a:t>Recall the smaller area in the figure where there is positive trade in both markets.  This requires the following stronger constraint:</a:t>
            </a:r>
          </a:p>
          <a:p>
            <a:endParaRPr lang="en-US" sz="2000" dirty="0"/>
          </a:p>
          <a:p>
            <a:endParaRPr lang="en-US" sz="2000" dirty="0" smtClean="0"/>
          </a:p>
          <a:p>
            <a:r>
              <a:rPr lang="en-US" sz="2000" dirty="0" smtClean="0"/>
              <a:t>Note however that this is relevant only to the interbank market, where trades ultimately take place.</a:t>
            </a:r>
          </a:p>
          <a:p>
            <a:pPr lvl="1"/>
            <a:r>
              <a:rPr lang="en-US" sz="1800" dirty="0" smtClean="0"/>
              <a:t>Retail clients may place orders with banks to both buy and sell on both markets, while the banks themselves use, say, only the spot and securities markets to effect the transactions.</a:t>
            </a:r>
          </a:p>
          <a:p>
            <a:pPr lvl="1"/>
            <a:r>
              <a:rPr lang="en-US" sz="1800" dirty="0" smtClean="0"/>
              <a:t>The fact that forward exchange rates are quoted does not mean that the banks are necessarily engaging in forward contracts among themselves.</a:t>
            </a:r>
            <a:endParaRPr lang="en-US" sz="1800" dirty="0"/>
          </a:p>
        </p:txBody>
      </p:sp>
      <p:sp>
        <p:nvSpPr>
          <p:cNvPr id="4" name="Slide Number Placeholder 3"/>
          <p:cNvSpPr>
            <a:spLocks noGrp="1"/>
          </p:cNvSpPr>
          <p:nvPr>
            <p:ph type="sldNum" sz="quarter" idx="4"/>
          </p:nvPr>
        </p:nvSpPr>
        <p:spPr/>
        <p:txBody>
          <a:bodyPr/>
          <a:lstStyle/>
          <a:p>
            <a:fld id="{AAE7051F-6F99-364B-BFB3-32AB1DA31AE5}" type="slidenum">
              <a:rPr lang="en-US" smtClean="0"/>
              <a:pPr/>
              <a:t>34</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012433787"/>
              </p:ext>
            </p:extLst>
          </p:nvPr>
        </p:nvGraphicFramePr>
        <p:xfrm>
          <a:off x="3225800" y="2743200"/>
          <a:ext cx="3060700" cy="901700"/>
        </p:xfrm>
        <a:graphic>
          <a:graphicData uri="http://schemas.openxmlformats.org/presentationml/2006/ole">
            <mc:AlternateContent xmlns:mc="http://schemas.openxmlformats.org/markup-compatibility/2006">
              <mc:Choice xmlns:v="urn:schemas-microsoft-com:vml" Requires="v">
                <p:oleObj spid="_x0000_s23559" name="Equation" r:id="rId3" imgW="3060700" imgH="901700" progId="Equation.3">
                  <p:embed/>
                </p:oleObj>
              </mc:Choice>
              <mc:Fallback>
                <p:oleObj name="Equation" r:id="rId3" imgW="3060700" imgH="901700" progId="Equation.3">
                  <p:embed/>
                  <p:pic>
                    <p:nvPicPr>
                      <p:cNvPr id="0" name=""/>
                      <p:cNvPicPr/>
                      <p:nvPr/>
                    </p:nvPicPr>
                    <p:blipFill>
                      <a:blip r:embed="rId4"/>
                      <a:stretch>
                        <a:fillRect/>
                      </a:stretch>
                    </p:blipFill>
                    <p:spPr>
                      <a:xfrm>
                        <a:off x="3225800" y="2743200"/>
                        <a:ext cx="3060700" cy="901700"/>
                      </a:xfrm>
                      <a:prstGeom prst="rect">
                        <a:avLst/>
                      </a:prstGeom>
                    </p:spPr>
                  </p:pic>
                </p:oleObj>
              </mc:Fallback>
            </mc:AlternateContent>
          </a:graphicData>
        </a:graphic>
      </p:graphicFrame>
    </p:spTree>
    <p:extLst>
      <p:ext uri="{BB962C8B-B14F-4D97-AF65-F5344CB8AC3E}">
        <p14:creationId xmlns:p14="http://schemas.microsoft.com/office/powerpoint/2010/main" val="2749209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239000" cy="1127166"/>
          </a:xfrm>
        </p:spPr>
        <p:txBody>
          <a:bodyPr/>
          <a:lstStyle/>
          <a:p>
            <a:r>
              <a:rPr lang="en-US" dirty="0" smtClean="0"/>
              <a:t>Implications of the Results</a:t>
            </a:r>
            <a:endParaRPr lang="en-US" dirty="0"/>
          </a:p>
        </p:txBody>
      </p:sp>
      <p:sp>
        <p:nvSpPr>
          <p:cNvPr id="3" name="Content Placeholder 2"/>
          <p:cNvSpPr>
            <a:spLocks noGrp="1"/>
          </p:cNvSpPr>
          <p:nvPr>
            <p:ph idx="1"/>
          </p:nvPr>
        </p:nvSpPr>
        <p:spPr>
          <a:xfrm>
            <a:off x="1405466" y="1206955"/>
            <a:ext cx="7239000" cy="4327338"/>
          </a:xfrm>
        </p:spPr>
        <p:txBody>
          <a:bodyPr/>
          <a:lstStyle/>
          <a:p>
            <a:r>
              <a:rPr lang="en-US" sz="2400" dirty="0" smtClean="0"/>
              <a:t>Deviations from covered interest parity will not be as large as predicted by Covered Interest Arbitrage.</a:t>
            </a:r>
          </a:p>
          <a:p>
            <a:r>
              <a:rPr lang="en-US" sz="2400" dirty="0" smtClean="0"/>
              <a:t>Covered Interest Arbitrage will not happen. </a:t>
            </a:r>
          </a:p>
          <a:p>
            <a:r>
              <a:rPr lang="en-US" sz="2400" dirty="0" smtClean="0"/>
              <a:t>The “Paradox” of Perfect Arbitrage</a:t>
            </a:r>
          </a:p>
          <a:p>
            <a:pPr lvl="1"/>
            <a:r>
              <a:rPr lang="en-US" sz="2000" dirty="0" smtClean="0"/>
              <a:t>With CIA, students wonder how equilibrium can be sustained by CIA transactions that make no profit.</a:t>
            </a:r>
          </a:p>
          <a:p>
            <a:pPr lvl="1"/>
            <a:r>
              <a:rPr lang="en-US" sz="2000" dirty="0" smtClean="0"/>
              <a:t>But OWA does not require profit, only cost minimization by market participants.</a:t>
            </a:r>
          </a:p>
          <a:p>
            <a:endParaRPr lang="en-US" sz="2400" dirty="0" smtClean="0"/>
          </a:p>
          <a:p>
            <a:pPr marL="0" indent="0">
              <a:buNone/>
            </a:pPr>
            <a:endParaRPr lang="en-US" sz="2400" dirty="0"/>
          </a:p>
        </p:txBody>
      </p:sp>
      <p:sp>
        <p:nvSpPr>
          <p:cNvPr id="4" name="Slide Number Placeholder 3"/>
          <p:cNvSpPr>
            <a:spLocks noGrp="1"/>
          </p:cNvSpPr>
          <p:nvPr>
            <p:ph type="sldNum" sz="quarter" idx="4"/>
          </p:nvPr>
        </p:nvSpPr>
        <p:spPr/>
        <p:txBody>
          <a:bodyPr/>
          <a:lstStyle/>
          <a:p>
            <a:fld id="{AAE7051F-6F99-364B-BFB3-32AB1DA31AE5}" type="slidenum">
              <a:rPr lang="en-US" smtClean="0"/>
              <a:pPr/>
              <a:t>35</a:t>
            </a:fld>
            <a:endParaRPr lang="en-US" dirty="0"/>
          </a:p>
        </p:txBody>
      </p:sp>
    </p:spTree>
    <p:extLst>
      <p:ext uri="{BB962C8B-B14F-4D97-AF65-F5344CB8AC3E}">
        <p14:creationId xmlns:p14="http://schemas.microsoft.com/office/powerpoint/2010/main" val="1464503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239000" cy="1127166"/>
          </a:xfrm>
        </p:spPr>
        <p:txBody>
          <a:bodyPr/>
          <a:lstStyle/>
          <a:p>
            <a:r>
              <a:rPr lang="en-US" dirty="0" smtClean="0"/>
              <a:t>Implications of the Results</a:t>
            </a:r>
            <a:endParaRPr lang="en-US" dirty="0"/>
          </a:p>
        </p:txBody>
      </p:sp>
      <p:sp>
        <p:nvSpPr>
          <p:cNvPr id="3" name="Content Placeholder 2"/>
          <p:cNvSpPr>
            <a:spLocks noGrp="1"/>
          </p:cNvSpPr>
          <p:nvPr>
            <p:ph idx="1"/>
          </p:nvPr>
        </p:nvSpPr>
        <p:spPr>
          <a:xfrm>
            <a:off x="1405466" y="1206955"/>
            <a:ext cx="7239000" cy="4918269"/>
          </a:xfrm>
        </p:spPr>
        <p:txBody>
          <a:bodyPr/>
          <a:lstStyle/>
          <a:p>
            <a:r>
              <a:rPr lang="en-US" sz="2400" dirty="0" smtClean="0"/>
              <a:t>Measurement of Exchange Market Performance</a:t>
            </a:r>
          </a:p>
          <a:p>
            <a:pPr lvl="1"/>
            <a:r>
              <a:rPr lang="en-US" sz="2000" dirty="0" err="1" smtClean="0"/>
              <a:t>Frenkel</a:t>
            </a:r>
            <a:r>
              <a:rPr lang="en-US" sz="2000" dirty="0" smtClean="0"/>
              <a:t> and </a:t>
            </a:r>
            <a:r>
              <a:rPr lang="en-US" sz="2000" dirty="0" err="1" smtClean="0"/>
              <a:t>Levich</a:t>
            </a:r>
            <a:r>
              <a:rPr lang="en-US" sz="2000" dirty="0" smtClean="0"/>
              <a:t> (1975) measured transactions costs in all 4 </a:t>
            </a:r>
            <a:r>
              <a:rPr lang="en-US" sz="2000" dirty="0" smtClean="0"/>
              <a:t>markets </a:t>
            </a:r>
            <a:r>
              <a:rPr lang="en-US" sz="2000" dirty="0" smtClean="0"/>
              <a:t>and tested the CIA prediction.</a:t>
            </a:r>
          </a:p>
          <a:p>
            <a:pPr lvl="1"/>
            <a:r>
              <a:rPr lang="en-US" sz="2000" dirty="0" smtClean="0"/>
              <a:t>Better to have tested the OWA prediction.</a:t>
            </a:r>
          </a:p>
          <a:p>
            <a:pPr lvl="1"/>
            <a:r>
              <a:rPr lang="en-US" sz="2000" dirty="0" smtClean="0"/>
              <a:t>Using their estimates of transaction costs, the two become:</a:t>
            </a:r>
          </a:p>
          <a:p>
            <a:pPr lvl="1"/>
            <a:endParaRPr lang="en-US" sz="2000" dirty="0"/>
          </a:p>
          <a:p>
            <a:pPr lvl="1"/>
            <a:endParaRPr lang="en-US" sz="2000" dirty="0" smtClean="0"/>
          </a:p>
          <a:p>
            <a:pPr lvl="1"/>
            <a:endParaRPr lang="en-US" sz="2000" dirty="0" smtClean="0"/>
          </a:p>
          <a:p>
            <a:pPr marL="457200" lvl="1" indent="0">
              <a:buNone/>
            </a:pPr>
            <a:r>
              <a:rPr lang="en-US" sz="2000" dirty="0" smtClean="0"/>
              <a:t>	The latter is  less that 1/3 as large, so it may matter.</a:t>
            </a:r>
          </a:p>
          <a:p>
            <a:pPr lvl="1"/>
            <a:endParaRPr lang="en-US" sz="2000" dirty="0" smtClean="0"/>
          </a:p>
          <a:p>
            <a:endParaRPr lang="en-US" sz="2400" dirty="0" smtClean="0"/>
          </a:p>
          <a:p>
            <a:pPr marL="0" indent="0">
              <a:buNone/>
            </a:pPr>
            <a:r>
              <a:rPr lang="en-US" sz="2400" dirty="0" smtClean="0"/>
              <a:t>	</a:t>
            </a:r>
            <a:endParaRPr lang="en-US" sz="2400" dirty="0"/>
          </a:p>
        </p:txBody>
      </p:sp>
      <p:sp>
        <p:nvSpPr>
          <p:cNvPr id="4" name="Slide Number Placeholder 3"/>
          <p:cNvSpPr>
            <a:spLocks noGrp="1"/>
          </p:cNvSpPr>
          <p:nvPr>
            <p:ph type="sldNum" sz="quarter" idx="4"/>
          </p:nvPr>
        </p:nvSpPr>
        <p:spPr/>
        <p:txBody>
          <a:bodyPr/>
          <a:lstStyle/>
          <a:p>
            <a:fld id="{AAE7051F-6F99-364B-BFB3-32AB1DA31AE5}" type="slidenum">
              <a:rPr lang="en-US" smtClean="0"/>
              <a:pPr/>
              <a:t>36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81046953"/>
              </p:ext>
            </p:extLst>
          </p:nvPr>
        </p:nvGraphicFramePr>
        <p:xfrm>
          <a:off x="3778250" y="3382433"/>
          <a:ext cx="1790700" cy="368300"/>
        </p:xfrm>
        <a:graphic>
          <a:graphicData uri="http://schemas.openxmlformats.org/presentationml/2006/ole">
            <mc:AlternateContent xmlns:mc="http://schemas.openxmlformats.org/markup-compatibility/2006">
              <mc:Choice xmlns:v="urn:schemas-microsoft-com:vml" Requires="v">
                <p:oleObj spid="_x0000_s24588" name="Equation" r:id="rId3" imgW="1790700" imgH="368300" progId="Equation.3">
                  <p:embed/>
                </p:oleObj>
              </mc:Choice>
              <mc:Fallback>
                <p:oleObj name="Equation" r:id="rId3" imgW="1790700" imgH="368300" progId="Equation.3">
                  <p:embed/>
                  <p:pic>
                    <p:nvPicPr>
                      <p:cNvPr id="0" name=""/>
                      <p:cNvPicPr/>
                      <p:nvPr/>
                    </p:nvPicPr>
                    <p:blipFill>
                      <a:blip r:embed="rId4"/>
                      <a:stretch>
                        <a:fillRect/>
                      </a:stretch>
                    </p:blipFill>
                    <p:spPr>
                      <a:xfrm>
                        <a:off x="3778250" y="3382433"/>
                        <a:ext cx="1790700" cy="3683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52847459"/>
              </p:ext>
            </p:extLst>
          </p:nvPr>
        </p:nvGraphicFramePr>
        <p:xfrm>
          <a:off x="3727450" y="3831166"/>
          <a:ext cx="1892300" cy="368300"/>
        </p:xfrm>
        <a:graphic>
          <a:graphicData uri="http://schemas.openxmlformats.org/presentationml/2006/ole">
            <mc:AlternateContent xmlns:mc="http://schemas.openxmlformats.org/markup-compatibility/2006">
              <mc:Choice xmlns:v="urn:schemas-microsoft-com:vml" Requires="v">
                <p:oleObj spid="_x0000_s24589" name="Equation" r:id="rId5" imgW="1892300" imgH="368300" progId="Equation.3">
                  <p:embed/>
                </p:oleObj>
              </mc:Choice>
              <mc:Fallback>
                <p:oleObj name="Equation" r:id="rId5" imgW="1892300" imgH="368300" progId="Equation.3">
                  <p:embed/>
                  <p:pic>
                    <p:nvPicPr>
                      <p:cNvPr id="0" name=""/>
                      <p:cNvPicPr/>
                      <p:nvPr/>
                    </p:nvPicPr>
                    <p:blipFill>
                      <a:blip r:embed="rId6"/>
                      <a:stretch>
                        <a:fillRect/>
                      </a:stretch>
                    </p:blipFill>
                    <p:spPr>
                      <a:xfrm>
                        <a:off x="3727450" y="3831166"/>
                        <a:ext cx="1892300" cy="368300"/>
                      </a:xfrm>
                      <a:prstGeom prst="rect">
                        <a:avLst/>
                      </a:prstGeom>
                    </p:spPr>
                  </p:pic>
                </p:oleObj>
              </mc:Fallback>
            </mc:AlternateContent>
          </a:graphicData>
        </a:graphic>
      </p:graphicFrame>
    </p:spTree>
    <p:extLst>
      <p:ext uri="{BB962C8B-B14F-4D97-AF65-F5344CB8AC3E}">
        <p14:creationId xmlns:p14="http://schemas.microsoft.com/office/powerpoint/2010/main" val="790600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239000" cy="1127166"/>
          </a:xfrm>
        </p:spPr>
        <p:txBody>
          <a:bodyPr/>
          <a:lstStyle/>
          <a:p>
            <a:r>
              <a:rPr lang="en-US" dirty="0" smtClean="0"/>
              <a:t>Implications of the Results</a:t>
            </a:r>
            <a:endParaRPr lang="en-US" dirty="0"/>
          </a:p>
        </p:txBody>
      </p:sp>
      <p:sp>
        <p:nvSpPr>
          <p:cNvPr id="3" name="Content Placeholder 2"/>
          <p:cNvSpPr>
            <a:spLocks noGrp="1"/>
          </p:cNvSpPr>
          <p:nvPr>
            <p:ph idx="1"/>
          </p:nvPr>
        </p:nvSpPr>
        <p:spPr>
          <a:xfrm>
            <a:off x="1405466" y="1206955"/>
            <a:ext cx="7239000" cy="6137065"/>
          </a:xfrm>
        </p:spPr>
        <p:txBody>
          <a:bodyPr/>
          <a:lstStyle/>
          <a:p>
            <a:r>
              <a:rPr lang="en-US" sz="2400" dirty="0" smtClean="0"/>
              <a:t>Viability of the Forward Market</a:t>
            </a:r>
          </a:p>
          <a:p>
            <a:pPr lvl="1"/>
            <a:r>
              <a:rPr lang="en-US" sz="2000" dirty="0" err="1" smtClean="0"/>
              <a:t>Frenkel</a:t>
            </a:r>
            <a:r>
              <a:rPr lang="en-US" sz="2000" dirty="0" smtClean="0"/>
              <a:t> and </a:t>
            </a:r>
            <a:r>
              <a:rPr lang="en-US" sz="2000" dirty="0" err="1" smtClean="0"/>
              <a:t>Levich</a:t>
            </a:r>
            <a:r>
              <a:rPr lang="en-US" sz="2000" dirty="0" smtClean="0"/>
              <a:t> always found</a:t>
            </a:r>
            <a:r>
              <a:rPr lang="en-US" sz="2000" i="1" dirty="0" smtClean="0"/>
              <a:t> </a:t>
            </a:r>
            <a:r>
              <a:rPr lang="en-US" sz="2000" i="1" dirty="0" err="1" smtClean="0"/>
              <a:t>t</a:t>
            </a:r>
            <a:r>
              <a:rPr lang="en-US" sz="2000" i="1" baseline="-25000" dirty="0" err="1" smtClean="0"/>
              <a:t>F</a:t>
            </a:r>
            <a:r>
              <a:rPr lang="en-US" sz="2000" i="1" baseline="-25000" dirty="0" smtClean="0"/>
              <a:t> </a:t>
            </a:r>
            <a:r>
              <a:rPr lang="en-US" sz="2000" i="1" dirty="0" smtClean="0"/>
              <a:t>&gt; </a:t>
            </a:r>
            <a:r>
              <a:rPr lang="en-US" sz="2000" i="1" dirty="0" err="1" smtClean="0"/>
              <a:t>t</a:t>
            </a:r>
            <a:r>
              <a:rPr lang="en-US" sz="2000" i="1" baseline="-25000" dirty="0" err="1" smtClean="0"/>
              <a:t>S</a:t>
            </a:r>
            <a:r>
              <a:rPr lang="en-US" sz="2000" i="1" dirty="0" smtClean="0"/>
              <a:t> </a:t>
            </a:r>
          </a:p>
          <a:p>
            <a:pPr lvl="1"/>
            <a:r>
              <a:rPr lang="en-US" sz="2000" dirty="0" smtClean="0"/>
              <a:t>They provided three estimates of </a:t>
            </a:r>
            <a:r>
              <a:rPr lang="en-US" sz="2000" i="1" dirty="0" err="1"/>
              <a:t>t</a:t>
            </a:r>
            <a:r>
              <a:rPr lang="en-US" sz="2000" i="1" baseline="-25000" dirty="0" err="1"/>
              <a:t>F</a:t>
            </a:r>
            <a:r>
              <a:rPr lang="en-US" sz="2000" i="1" baseline="-25000" dirty="0"/>
              <a:t> </a:t>
            </a:r>
            <a:r>
              <a:rPr lang="en-US" sz="2000" i="1" dirty="0" smtClean="0"/>
              <a:t>−</a:t>
            </a:r>
            <a:r>
              <a:rPr lang="en-US" sz="2000" i="1" dirty="0" err="1" smtClean="0"/>
              <a:t>t</a:t>
            </a:r>
            <a:r>
              <a:rPr lang="en-US" sz="2000" i="1" baseline="-25000" dirty="0" err="1" smtClean="0"/>
              <a:t>S</a:t>
            </a:r>
            <a:r>
              <a:rPr lang="en-US" sz="2000" i="1" dirty="0" smtClean="0"/>
              <a:t> </a:t>
            </a:r>
            <a:r>
              <a:rPr lang="en-US" sz="2000" dirty="0" smtClean="0"/>
              <a:t>, all </a:t>
            </a:r>
            <a:r>
              <a:rPr lang="en-US" sz="2000" dirty="0"/>
              <a:t>from 1962-</a:t>
            </a:r>
            <a:r>
              <a:rPr lang="en-US" sz="2000" dirty="0" smtClean="0"/>
              <a:t>67 data:</a:t>
            </a:r>
          </a:p>
          <a:p>
            <a:pPr lvl="1"/>
            <a:endParaRPr lang="en-US" sz="2000" dirty="0"/>
          </a:p>
          <a:p>
            <a:pPr lvl="1"/>
            <a:r>
              <a:rPr lang="en-US" sz="2000" dirty="0" smtClean="0"/>
              <a:t>And one estimate of </a:t>
            </a:r>
            <a:r>
              <a:rPr lang="en-US" sz="2000" i="1" dirty="0" err="1" smtClean="0"/>
              <a:t>t+t</a:t>
            </a:r>
            <a:r>
              <a:rPr lang="en-US" sz="2000" i="1" dirty="0" smtClean="0"/>
              <a:t>*</a:t>
            </a:r>
            <a:r>
              <a:rPr lang="en-US" sz="2000" dirty="0" smtClean="0"/>
              <a:t>:</a:t>
            </a:r>
          </a:p>
          <a:p>
            <a:pPr lvl="1"/>
            <a:r>
              <a:rPr lang="en-US" sz="2000" dirty="0" smtClean="0"/>
              <a:t>This suggests that, while </a:t>
            </a:r>
          </a:p>
          <a:p>
            <a:pPr lvl="1"/>
            <a:endParaRPr lang="en-US" sz="2000" dirty="0"/>
          </a:p>
          <a:p>
            <a:pPr lvl="1"/>
            <a:r>
              <a:rPr lang="en-US" sz="2000" dirty="0" smtClean="0"/>
              <a:t>Their estimate of of </a:t>
            </a:r>
            <a:r>
              <a:rPr lang="en-US" sz="2000" i="1" dirty="0" err="1"/>
              <a:t>t</a:t>
            </a:r>
            <a:r>
              <a:rPr lang="en-US" sz="2000" i="1" baseline="-25000" dirty="0" err="1"/>
              <a:t>F</a:t>
            </a:r>
            <a:r>
              <a:rPr lang="en-US" sz="2000" i="1" baseline="-25000" dirty="0"/>
              <a:t> </a:t>
            </a:r>
            <a:r>
              <a:rPr lang="en-US" sz="2000" i="1" dirty="0" smtClean="0"/>
              <a:t>= </a:t>
            </a:r>
            <a:r>
              <a:rPr lang="en-US" sz="2000" dirty="0" smtClean="0"/>
              <a:t>0.070 %.  It wouldn’t need to rise much to turn this negative, and prevent transactions in the forward market.</a:t>
            </a:r>
          </a:p>
          <a:p>
            <a:pPr lvl="1"/>
            <a:r>
              <a:rPr lang="en-US" sz="2000" dirty="0" smtClean="0"/>
              <a:t>McKinnon (1976) notes just such an increase with flexible exchange rates, and indeed use of the forward market was limited.</a:t>
            </a:r>
          </a:p>
          <a:p>
            <a:pPr lvl="1"/>
            <a:endParaRPr lang="en-US" sz="1600" dirty="0" smtClean="0"/>
          </a:p>
          <a:p>
            <a:endParaRPr lang="en-US" sz="2400" dirty="0" smtClean="0"/>
          </a:p>
          <a:p>
            <a:pPr marL="0" indent="0">
              <a:buNone/>
            </a:pPr>
            <a:r>
              <a:rPr lang="en-US" sz="2400" dirty="0" smtClean="0"/>
              <a:t>	</a:t>
            </a:r>
            <a:endParaRPr lang="en-US" sz="2400" dirty="0"/>
          </a:p>
        </p:txBody>
      </p:sp>
      <p:sp>
        <p:nvSpPr>
          <p:cNvPr id="4" name="Slide Number Placeholder 3"/>
          <p:cNvSpPr>
            <a:spLocks noGrp="1"/>
          </p:cNvSpPr>
          <p:nvPr>
            <p:ph type="sldNum" sz="quarter" idx="4"/>
          </p:nvPr>
        </p:nvSpPr>
        <p:spPr/>
        <p:txBody>
          <a:bodyPr/>
          <a:lstStyle/>
          <a:p>
            <a:fld id="{AAE7051F-6F99-364B-BFB3-32AB1DA31AE5}" type="slidenum">
              <a:rPr lang="en-US" smtClean="0"/>
              <a:pPr/>
              <a:t>37</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32878957"/>
              </p:ext>
            </p:extLst>
          </p:nvPr>
        </p:nvGraphicFramePr>
        <p:xfrm>
          <a:off x="2667000" y="2698750"/>
          <a:ext cx="4546600" cy="368300"/>
        </p:xfrm>
        <a:graphic>
          <a:graphicData uri="http://schemas.openxmlformats.org/presentationml/2006/ole">
            <mc:AlternateContent xmlns:mc="http://schemas.openxmlformats.org/markup-compatibility/2006">
              <mc:Choice xmlns:v="urn:schemas-microsoft-com:vml" Requires="v">
                <p:oleObj spid="_x0000_s25617" name="Equation" r:id="rId3" imgW="4546600" imgH="368300" progId="Equation.3">
                  <p:embed/>
                </p:oleObj>
              </mc:Choice>
              <mc:Fallback>
                <p:oleObj name="Equation" r:id="rId3" imgW="4546600" imgH="368300" progId="Equation.3">
                  <p:embed/>
                  <p:pic>
                    <p:nvPicPr>
                      <p:cNvPr id="0" name=""/>
                      <p:cNvPicPr/>
                      <p:nvPr/>
                    </p:nvPicPr>
                    <p:blipFill>
                      <a:blip r:embed="rId4"/>
                      <a:stretch>
                        <a:fillRect/>
                      </a:stretch>
                    </p:blipFill>
                    <p:spPr>
                      <a:xfrm>
                        <a:off x="2667000" y="2698750"/>
                        <a:ext cx="4546600" cy="3683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98572241"/>
              </p:ext>
            </p:extLst>
          </p:nvPr>
        </p:nvGraphicFramePr>
        <p:xfrm>
          <a:off x="5156200" y="3067050"/>
          <a:ext cx="1930400" cy="279400"/>
        </p:xfrm>
        <a:graphic>
          <a:graphicData uri="http://schemas.openxmlformats.org/presentationml/2006/ole">
            <mc:AlternateContent xmlns:mc="http://schemas.openxmlformats.org/markup-compatibility/2006">
              <mc:Choice xmlns:v="urn:schemas-microsoft-com:vml" Requires="v">
                <p:oleObj spid="_x0000_s25618" name="Equation" r:id="rId5" imgW="1930400" imgH="279400" progId="Equation.3">
                  <p:embed/>
                </p:oleObj>
              </mc:Choice>
              <mc:Fallback>
                <p:oleObj name="Equation" r:id="rId5" imgW="1930400" imgH="279400" progId="Equation.3">
                  <p:embed/>
                  <p:pic>
                    <p:nvPicPr>
                      <p:cNvPr id="0" name=""/>
                      <p:cNvPicPr/>
                      <p:nvPr/>
                    </p:nvPicPr>
                    <p:blipFill>
                      <a:blip r:embed="rId6"/>
                      <a:stretch>
                        <a:fillRect/>
                      </a:stretch>
                    </p:blipFill>
                    <p:spPr>
                      <a:xfrm>
                        <a:off x="5156200" y="3067050"/>
                        <a:ext cx="1930400" cy="2794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23185620"/>
              </p:ext>
            </p:extLst>
          </p:nvPr>
        </p:nvGraphicFramePr>
        <p:xfrm>
          <a:off x="2650067" y="3841750"/>
          <a:ext cx="5448300" cy="368300"/>
        </p:xfrm>
        <a:graphic>
          <a:graphicData uri="http://schemas.openxmlformats.org/presentationml/2006/ole">
            <mc:AlternateContent xmlns:mc="http://schemas.openxmlformats.org/markup-compatibility/2006">
              <mc:Choice xmlns:v="urn:schemas-microsoft-com:vml" Requires="v">
                <p:oleObj spid="_x0000_s25619" name="Equation" r:id="rId7" imgW="5448300" imgH="368300" progId="Equation.3">
                  <p:embed/>
                </p:oleObj>
              </mc:Choice>
              <mc:Fallback>
                <p:oleObj name="Equation" r:id="rId7" imgW="5448300" imgH="368300" progId="Equation.3">
                  <p:embed/>
                  <p:pic>
                    <p:nvPicPr>
                      <p:cNvPr id="0" name=""/>
                      <p:cNvPicPr/>
                      <p:nvPr/>
                    </p:nvPicPr>
                    <p:blipFill>
                      <a:blip r:embed="rId8"/>
                      <a:stretch>
                        <a:fillRect/>
                      </a:stretch>
                    </p:blipFill>
                    <p:spPr>
                      <a:xfrm>
                        <a:off x="2650067" y="3841750"/>
                        <a:ext cx="5448300" cy="368300"/>
                      </a:xfrm>
                      <a:prstGeom prst="rect">
                        <a:avLst/>
                      </a:prstGeom>
                    </p:spPr>
                  </p:pic>
                </p:oleObj>
              </mc:Fallback>
            </mc:AlternateContent>
          </a:graphicData>
        </a:graphic>
      </p:graphicFrame>
    </p:spTree>
    <p:extLst>
      <p:ext uri="{BB962C8B-B14F-4D97-AF65-F5344CB8AC3E}">
        <p14:creationId xmlns:p14="http://schemas.microsoft.com/office/powerpoint/2010/main" val="600306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239000" cy="1127166"/>
          </a:xfrm>
        </p:spPr>
        <p:txBody>
          <a:bodyPr/>
          <a:lstStyle/>
          <a:p>
            <a:r>
              <a:rPr lang="en-US" dirty="0" smtClean="0"/>
              <a:t>Caveats</a:t>
            </a:r>
            <a:endParaRPr lang="en-US" dirty="0"/>
          </a:p>
        </p:txBody>
      </p:sp>
      <p:sp>
        <p:nvSpPr>
          <p:cNvPr id="3" name="Content Placeholder 2"/>
          <p:cNvSpPr>
            <a:spLocks noGrp="1"/>
          </p:cNvSpPr>
          <p:nvPr>
            <p:ph idx="1"/>
          </p:nvPr>
        </p:nvSpPr>
        <p:spPr>
          <a:xfrm>
            <a:off x="1405466" y="1206955"/>
            <a:ext cx="7239000" cy="5336846"/>
          </a:xfrm>
        </p:spPr>
        <p:txBody>
          <a:bodyPr/>
          <a:lstStyle/>
          <a:p>
            <a:r>
              <a:rPr lang="en-US" sz="2400" dirty="0" smtClean="0"/>
              <a:t>Other considerations that could limit arbitrage of both kinds</a:t>
            </a:r>
          </a:p>
          <a:p>
            <a:pPr lvl="1"/>
            <a:r>
              <a:rPr lang="en-US" sz="2400" dirty="0" smtClean="0"/>
              <a:t>Arbitrage funds may be limited (Keynes 1923)</a:t>
            </a:r>
          </a:p>
          <a:p>
            <a:pPr lvl="1"/>
            <a:r>
              <a:rPr lang="en-US" sz="2400" dirty="0" smtClean="0"/>
              <a:t>Interest rates may depend on borrower’s balance sheet (</a:t>
            </a:r>
            <a:r>
              <a:rPr lang="en-US" sz="2400" dirty="0" err="1" smtClean="0"/>
              <a:t>Prachowny</a:t>
            </a:r>
            <a:r>
              <a:rPr lang="en-US" sz="2400" dirty="0" smtClean="0"/>
              <a:t> 19970 &amp; </a:t>
            </a:r>
            <a:r>
              <a:rPr lang="en-US" sz="2400" dirty="0" err="1" smtClean="0"/>
              <a:t>Frenkel</a:t>
            </a:r>
            <a:r>
              <a:rPr lang="en-US" sz="2400" dirty="0" smtClean="0"/>
              <a:t> 1973)</a:t>
            </a:r>
          </a:p>
          <a:p>
            <a:pPr lvl="1"/>
            <a:r>
              <a:rPr lang="en-US" sz="2400" dirty="0" smtClean="0"/>
              <a:t>Assets provide convenience yield, so interest rate is not the only thing that matters (</a:t>
            </a:r>
            <a:r>
              <a:rPr lang="en-US" sz="2400" dirty="0" err="1" smtClean="0"/>
              <a:t>Tsiang</a:t>
            </a:r>
            <a:r>
              <a:rPr lang="en-US" sz="2400" dirty="0" smtClean="0"/>
              <a:t> 1959)</a:t>
            </a:r>
          </a:p>
          <a:p>
            <a:pPr lvl="1"/>
            <a:r>
              <a:rPr lang="en-US" sz="2400" dirty="0" smtClean="0"/>
              <a:t>Political risk exists and differs across countries (</a:t>
            </a:r>
            <a:r>
              <a:rPr lang="en-US" sz="2400" dirty="0" err="1" smtClean="0"/>
              <a:t>Aliber</a:t>
            </a:r>
            <a:r>
              <a:rPr lang="en-US" sz="2400" dirty="0" smtClean="0"/>
              <a:t> 1973)</a:t>
            </a:r>
          </a:p>
          <a:p>
            <a:endParaRPr lang="en-US" sz="2400" dirty="0" smtClean="0"/>
          </a:p>
          <a:p>
            <a:pPr marL="0" indent="0">
              <a:buNone/>
            </a:pPr>
            <a:r>
              <a:rPr lang="en-US" sz="2400" dirty="0" smtClean="0"/>
              <a:t>	</a:t>
            </a:r>
            <a:endParaRPr lang="en-US" sz="2400" dirty="0"/>
          </a:p>
        </p:txBody>
      </p:sp>
      <p:sp>
        <p:nvSpPr>
          <p:cNvPr id="4" name="Slide Number Placeholder 3"/>
          <p:cNvSpPr>
            <a:spLocks noGrp="1"/>
          </p:cNvSpPr>
          <p:nvPr>
            <p:ph type="sldNum" sz="quarter" idx="4"/>
          </p:nvPr>
        </p:nvSpPr>
        <p:spPr/>
        <p:txBody>
          <a:bodyPr/>
          <a:lstStyle/>
          <a:p>
            <a:fld id="{AAE7051F-6F99-364B-BFB3-32AB1DA31AE5}" type="slidenum">
              <a:rPr lang="en-US" smtClean="0"/>
              <a:pPr/>
              <a:t>38</a:t>
            </a:fld>
            <a:endParaRPr lang="en-US" dirty="0"/>
          </a:p>
        </p:txBody>
      </p:sp>
    </p:spTree>
    <p:extLst>
      <p:ext uri="{BB962C8B-B14F-4D97-AF65-F5344CB8AC3E}">
        <p14:creationId xmlns:p14="http://schemas.microsoft.com/office/powerpoint/2010/main" val="26967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239000" cy="1127166"/>
          </a:xfrm>
        </p:spPr>
        <p:txBody>
          <a:bodyPr/>
          <a:lstStyle/>
          <a:p>
            <a:r>
              <a:rPr lang="en-US" dirty="0" smtClean="0"/>
              <a:t>Caveats</a:t>
            </a:r>
            <a:endParaRPr lang="en-US" dirty="0"/>
          </a:p>
        </p:txBody>
      </p:sp>
      <p:sp>
        <p:nvSpPr>
          <p:cNvPr id="3" name="Content Placeholder 2"/>
          <p:cNvSpPr>
            <a:spLocks noGrp="1"/>
          </p:cNvSpPr>
          <p:nvPr>
            <p:ph idx="1"/>
          </p:nvPr>
        </p:nvSpPr>
        <p:spPr>
          <a:xfrm>
            <a:off x="1405466" y="1206955"/>
            <a:ext cx="7239000" cy="4672048"/>
          </a:xfrm>
        </p:spPr>
        <p:txBody>
          <a:bodyPr/>
          <a:lstStyle/>
          <a:p>
            <a:r>
              <a:rPr lang="en-US" sz="2400" dirty="0" smtClean="0"/>
              <a:t>All of these caveats may weaken the ability of both CIA and OWA to restrict deviations from interest parity.</a:t>
            </a:r>
          </a:p>
          <a:p>
            <a:pPr lvl="1"/>
            <a:r>
              <a:rPr lang="en-US" sz="2000" dirty="0" smtClean="0"/>
              <a:t>They are more likely when arbitrageurs have substantial uncompleted contracts, as is likely during “turbulent periods”.  Thus, as </a:t>
            </a:r>
            <a:r>
              <a:rPr lang="en-US" sz="2000" dirty="0" err="1" smtClean="0"/>
              <a:t>Frenkel</a:t>
            </a:r>
            <a:r>
              <a:rPr lang="en-US" sz="2000" dirty="0" smtClean="0"/>
              <a:t> &amp; </a:t>
            </a:r>
            <a:r>
              <a:rPr lang="en-US" sz="2000" dirty="0" err="1" smtClean="0"/>
              <a:t>Levich</a:t>
            </a:r>
            <a:r>
              <a:rPr lang="en-US" sz="2000" dirty="0" smtClean="0"/>
              <a:t> (1977) find, it makes sense that violations of our conditions are then more likely.</a:t>
            </a:r>
          </a:p>
          <a:p>
            <a:pPr lvl="1"/>
            <a:r>
              <a:rPr lang="en-US" sz="2000" dirty="0" smtClean="0"/>
              <a:t>But note that all these caveats apply to both CIA and OWA, and they do not therefore undermine the prediction that CIA is unlikely to occur.</a:t>
            </a:r>
          </a:p>
          <a:p>
            <a:endParaRPr lang="en-US" sz="2400" dirty="0" smtClean="0"/>
          </a:p>
          <a:p>
            <a:pPr marL="0" indent="0">
              <a:buNone/>
            </a:pPr>
            <a:r>
              <a:rPr lang="en-US" sz="2400" dirty="0" smtClean="0"/>
              <a:t>	</a:t>
            </a:r>
            <a:endParaRPr lang="en-US" sz="2400" dirty="0"/>
          </a:p>
        </p:txBody>
      </p:sp>
      <p:sp>
        <p:nvSpPr>
          <p:cNvPr id="4" name="Slide Number Placeholder 3"/>
          <p:cNvSpPr>
            <a:spLocks noGrp="1"/>
          </p:cNvSpPr>
          <p:nvPr>
            <p:ph type="sldNum" sz="quarter" idx="4"/>
          </p:nvPr>
        </p:nvSpPr>
        <p:spPr/>
        <p:txBody>
          <a:bodyPr/>
          <a:lstStyle/>
          <a:p>
            <a:fld id="{AAE7051F-6F99-364B-BFB3-32AB1DA31AE5}" type="slidenum">
              <a:rPr lang="en-US" smtClean="0"/>
              <a:pPr/>
              <a:t>39</a:t>
            </a:fld>
            <a:endParaRPr lang="en-US" dirty="0"/>
          </a:p>
        </p:txBody>
      </p:sp>
    </p:spTree>
    <p:extLst>
      <p:ext uri="{BB962C8B-B14F-4D97-AF65-F5344CB8AC3E}">
        <p14:creationId xmlns:p14="http://schemas.microsoft.com/office/powerpoint/2010/main" val="2681054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56717"/>
            <a:ext cx="7239000" cy="1127166"/>
          </a:xfrm>
        </p:spPr>
        <p:txBody>
          <a:bodyPr/>
          <a:lstStyle/>
          <a:p>
            <a:pPr lvl="0"/>
            <a:r>
              <a:rPr lang="en-US" dirty="0" smtClean="0"/>
              <a:t>Conventional versus One-way Arbitrage</a:t>
            </a:r>
          </a:p>
        </p:txBody>
      </p:sp>
      <p:sp>
        <p:nvSpPr>
          <p:cNvPr id="4" name="Slide Number Placeholder 3"/>
          <p:cNvSpPr>
            <a:spLocks noGrp="1"/>
          </p:cNvSpPr>
          <p:nvPr>
            <p:ph type="sldNum" sz="quarter" idx="4"/>
          </p:nvPr>
        </p:nvSpPr>
        <p:spPr/>
        <p:txBody>
          <a:bodyPr/>
          <a:lstStyle/>
          <a:p>
            <a:fld id="{AAE7051F-6F99-364B-BFB3-32AB1DA31AE5}" type="slidenum">
              <a:rPr lang="en-US" smtClean="0"/>
              <a:pPr/>
              <a:t>4</a:t>
            </a:fld>
            <a:endParaRPr lang="en-US" dirty="0"/>
          </a:p>
        </p:txBody>
      </p:sp>
      <p:sp>
        <p:nvSpPr>
          <p:cNvPr id="5" name="Content Placeholder 4"/>
          <p:cNvSpPr>
            <a:spLocks noGrp="1"/>
          </p:cNvSpPr>
          <p:nvPr>
            <p:ph idx="1"/>
          </p:nvPr>
        </p:nvSpPr>
        <p:spPr>
          <a:xfrm>
            <a:off x="1447800" y="2057400"/>
            <a:ext cx="7239000" cy="4130361"/>
          </a:xfrm>
        </p:spPr>
        <p:txBody>
          <a:bodyPr/>
          <a:lstStyle/>
          <a:p>
            <a:r>
              <a:rPr lang="en-US" dirty="0"/>
              <a:t>In conventional arbitrage, an agent from </a:t>
            </a:r>
            <a:r>
              <a:rPr lang="en-US" u="sng" dirty="0"/>
              <a:t>outside</a:t>
            </a:r>
            <a:r>
              <a:rPr lang="en-US" dirty="0"/>
              <a:t> of two or more markets exploits price differences to make a profit.</a:t>
            </a:r>
            <a:endParaRPr lang="en-US" sz="2400" dirty="0"/>
          </a:p>
          <a:p>
            <a:r>
              <a:rPr lang="en-US" dirty="0" smtClean="0"/>
              <a:t>In one-way arbitrage, a buyer or seller from </a:t>
            </a:r>
            <a:r>
              <a:rPr lang="en-US" u="sng" dirty="0" smtClean="0"/>
              <a:t>inside</a:t>
            </a:r>
            <a:r>
              <a:rPr lang="en-US" dirty="0" smtClean="0"/>
              <a:t> these markets chooses among them to minimize cost.</a:t>
            </a:r>
            <a:endParaRPr lang="en-US" dirty="0"/>
          </a:p>
        </p:txBody>
      </p:sp>
    </p:spTree>
    <p:extLst>
      <p:ext uri="{BB962C8B-B14F-4D97-AF65-F5344CB8AC3E}">
        <p14:creationId xmlns:p14="http://schemas.microsoft.com/office/powerpoint/2010/main" val="532218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56717"/>
            <a:ext cx="7239000" cy="1127166"/>
          </a:xfrm>
        </p:spPr>
        <p:txBody>
          <a:bodyPr/>
          <a:lstStyle/>
          <a:p>
            <a:pPr lvl="0"/>
            <a:r>
              <a:rPr lang="en-US" dirty="0" smtClean="0"/>
              <a:t>Conventional versus One-way Arbitrage</a:t>
            </a:r>
          </a:p>
        </p:txBody>
      </p:sp>
      <p:sp>
        <p:nvSpPr>
          <p:cNvPr id="4" name="Slide Number Placeholder 3"/>
          <p:cNvSpPr>
            <a:spLocks noGrp="1"/>
          </p:cNvSpPr>
          <p:nvPr>
            <p:ph type="sldNum" sz="quarter" idx="4"/>
          </p:nvPr>
        </p:nvSpPr>
        <p:spPr/>
        <p:txBody>
          <a:bodyPr/>
          <a:lstStyle/>
          <a:p>
            <a:fld id="{AAE7051F-6F99-364B-BFB3-32AB1DA31AE5}" type="slidenum">
              <a:rPr lang="en-US" smtClean="0"/>
              <a:pPr/>
              <a:t>5</a:t>
            </a:fld>
            <a:endParaRPr lang="en-US" dirty="0"/>
          </a:p>
        </p:txBody>
      </p:sp>
      <p:sp>
        <p:nvSpPr>
          <p:cNvPr id="5" name="Content Placeholder 4"/>
          <p:cNvSpPr>
            <a:spLocks noGrp="1"/>
          </p:cNvSpPr>
          <p:nvPr>
            <p:ph idx="1"/>
          </p:nvPr>
        </p:nvSpPr>
        <p:spPr>
          <a:xfrm>
            <a:off x="1447800" y="2057400"/>
            <a:ext cx="7239000" cy="4056495"/>
          </a:xfrm>
        </p:spPr>
        <p:txBody>
          <a:bodyPr/>
          <a:lstStyle/>
          <a:p>
            <a:r>
              <a:rPr lang="en-US" sz="2800" dirty="0" smtClean="0"/>
              <a:t>Example:  Price of tomatoes in two markets, P</a:t>
            </a:r>
            <a:r>
              <a:rPr lang="en-US" sz="2800" baseline="-25000" dirty="0" smtClean="0"/>
              <a:t>1</a:t>
            </a:r>
            <a:r>
              <a:rPr lang="en-US" sz="2800" dirty="0" smtClean="0"/>
              <a:t> and P</a:t>
            </a:r>
            <a:r>
              <a:rPr lang="en-US" sz="2800" baseline="-25000" dirty="0" smtClean="0"/>
              <a:t>2</a:t>
            </a:r>
            <a:r>
              <a:rPr lang="en-US" sz="2800" dirty="0" smtClean="0"/>
              <a:t>.  Suppose P</a:t>
            </a:r>
            <a:r>
              <a:rPr lang="en-US" sz="2800" baseline="-25000" dirty="0" smtClean="0"/>
              <a:t>1</a:t>
            </a:r>
            <a:r>
              <a:rPr lang="en-US" sz="2800" dirty="0" smtClean="0"/>
              <a:t>&lt;P</a:t>
            </a:r>
            <a:r>
              <a:rPr lang="en-US" sz="2800" baseline="-25000" dirty="0" smtClean="0"/>
              <a:t>2</a:t>
            </a:r>
          </a:p>
          <a:p>
            <a:pPr lvl="1"/>
            <a:r>
              <a:rPr lang="en-US" sz="2400" dirty="0" smtClean="0"/>
              <a:t>Conventional arbitrage would have an entrepreneur buy tomatoes in market 1 at price </a:t>
            </a:r>
            <a:r>
              <a:rPr lang="en-US" sz="2400" dirty="0"/>
              <a:t>P</a:t>
            </a:r>
            <a:r>
              <a:rPr lang="en-US" sz="2400" baseline="-25000" dirty="0"/>
              <a:t>1</a:t>
            </a:r>
            <a:r>
              <a:rPr lang="en-US" sz="2400" dirty="0"/>
              <a:t> </a:t>
            </a:r>
            <a:r>
              <a:rPr lang="en-US" sz="2400" dirty="0" smtClean="0"/>
              <a:t>and sell them in market 2 at price P</a:t>
            </a:r>
            <a:r>
              <a:rPr lang="en-US" sz="2400" baseline="-25000" dirty="0" smtClean="0"/>
              <a:t>2</a:t>
            </a:r>
            <a:r>
              <a:rPr lang="en-US" sz="2400" dirty="0" smtClean="0"/>
              <a:t>. That would raise </a:t>
            </a:r>
            <a:r>
              <a:rPr lang="en-US" sz="2400" dirty="0"/>
              <a:t>P</a:t>
            </a:r>
            <a:r>
              <a:rPr lang="en-US" sz="2400" baseline="-25000" dirty="0"/>
              <a:t>1</a:t>
            </a:r>
            <a:r>
              <a:rPr lang="en-US" sz="2400" dirty="0"/>
              <a:t> </a:t>
            </a:r>
            <a:r>
              <a:rPr lang="en-US" sz="2400" dirty="0" smtClean="0"/>
              <a:t>and lower </a:t>
            </a:r>
            <a:r>
              <a:rPr lang="en-US" sz="2400" dirty="0"/>
              <a:t>P</a:t>
            </a:r>
            <a:r>
              <a:rPr lang="en-US" sz="2400" baseline="-25000" dirty="0"/>
              <a:t>2</a:t>
            </a:r>
            <a:r>
              <a:rPr lang="en-US" sz="2400" dirty="0" smtClean="0"/>
              <a:t>. </a:t>
            </a:r>
          </a:p>
          <a:p>
            <a:pPr lvl="1"/>
            <a:r>
              <a:rPr lang="en-US" sz="2400" dirty="0" smtClean="0"/>
              <a:t>One-way arbitrage would have buyers of tomatoes just buy from the lower-priced market.  That would prevent any sales at the higher price.</a:t>
            </a:r>
            <a:endParaRPr lang="en-US" sz="2400" dirty="0"/>
          </a:p>
        </p:txBody>
      </p:sp>
    </p:spTree>
    <p:extLst>
      <p:ext uri="{BB962C8B-B14F-4D97-AF65-F5344CB8AC3E}">
        <p14:creationId xmlns:p14="http://schemas.microsoft.com/office/powerpoint/2010/main" val="3367280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56717"/>
            <a:ext cx="7239000" cy="1127166"/>
          </a:xfrm>
        </p:spPr>
        <p:txBody>
          <a:bodyPr/>
          <a:lstStyle/>
          <a:p>
            <a:pPr lvl="0"/>
            <a:r>
              <a:rPr lang="en-US" dirty="0" smtClean="0"/>
              <a:t>Conventional versus One-way Arbitrage</a:t>
            </a:r>
          </a:p>
        </p:txBody>
      </p:sp>
      <p:sp>
        <p:nvSpPr>
          <p:cNvPr id="4" name="Slide Number Placeholder 3"/>
          <p:cNvSpPr>
            <a:spLocks noGrp="1"/>
          </p:cNvSpPr>
          <p:nvPr>
            <p:ph type="sldNum" sz="quarter" idx="4"/>
          </p:nvPr>
        </p:nvSpPr>
        <p:spPr/>
        <p:txBody>
          <a:bodyPr/>
          <a:lstStyle/>
          <a:p>
            <a:fld id="{AAE7051F-6F99-364B-BFB3-32AB1DA31AE5}" type="slidenum">
              <a:rPr lang="en-US" smtClean="0"/>
              <a:pPr/>
              <a:t>6</a:t>
            </a:fld>
            <a:endParaRPr lang="en-US" dirty="0"/>
          </a:p>
        </p:txBody>
      </p:sp>
      <p:sp>
        <p:nvSpPr>
          <p:cNvPr id="5" name="Content Placeholder 4"/>
          <p:cNvSpPr>
            <a:spLocks noGrp="1"/>
          </p:cNvSpPr>
          <p:nvPr>
            <p:ph idx="1"/>
          </p:nvPr>
        </p:nvSpPr>
        <p:spPr>
          <a:xfrm>
            <a:off x="1447800" y="2057400"/>
            <a:ext cx="7239000" cy="3305521"/>
          </a:xfrm>
        </p:spPr>
        <p:txBody>
          <a:bodyPr/>
          <a:lstStyle/>
          <a:p>
            <a:r>
              <a:rPr lang="en-US" sz="2400" dirty="0" smtClean="0"/>
              <a:t>Without transactions costs, implications are the same:  </a:t>
            </a:r>
            <a:r>
              <a:rPr lang="en-US" sz="2000" dirty="0"/>
              <a:t>P</a:t>
            </a:r>
            <a:r>
              <a:rPr lang="en-US" sz="2000" baseline="-25000" dirty="0"/>
              <a:t>1</a:t>
            </a:r>
            <a:r>
              <a:rPr lang="en-US" sz="2000" dirty="0"/>
              <a:t> </a:t>
            </a:r>
            <a:r>
              <a:rPr lang="en-US" sz="2000" dirty="0" smtClean="0"/>
              <a:t>= P</a:t>
            </a:r>
            <a:r>
              <a:rPr lang="en-US" sz="2000" baseline="-25000" dirty="0" smtClean="0"/>
              <a:t>2</a:t>
            </a:r>
            <a:r>
              <a:rPr lang="en-US" sz="2000" dirty="0"/>
              <a:t>. </a:t>
            </a:r>
            <a:endParaRPr lang="en-US" sz="2000" dirty="0" smtClean="0"/>
          </a:p>
          <a:p>
            <a:r>
              <a:rPr lang="en-US" sz="2400" dirty="0" smtClean="0"/>
              <a:t>With transactions costs, implications are different</a:t>
            </a:r>
          </a:p>
          <a:p>
            <a:pPr lvl="1"/>
            <a:r>
              <a:rPr lang="en-US" sz="2000" dirty="0" smtClean="0"/>
              <a:t>Conventional arbitrageur incurs 2 costs, one buying and one selling</a:t>
            </a:r>
          </a:p>
          <a:p>
            <a:pPr lvl="1"/>
            <a:r>
              <a:rPr lang="en-US" sz="2000" dirty="0" smtClean="0"/>
              <a:t>One-way arbitrageur incurs only 1 cost, and it may be the same for both markets, making it irrelevant</a:t>
            </a:r>
          </a:p>
          <a:p>
            <a:pPr lvl="1"/>
            <a:r>
              <a:rPr lang="en-US" sz="2000" dirty="0" smtClean="0"/>
              <a:t>Thus one-way arbitrage will drive prices closer together than conventional arbitrage</a:t>
            </a:r>
          </a:p>
        </p:txBody>
      </p:sp>
    </p:spTree>
    <p:extLst>
      <p:ext uri="{BB962C8B-B14F-4D97-AF65-F5344CB8AC3E}">
        <p14:creationId xmlns:p14="http://schemas.microsoft.com/office/powerpoint/2010/main" val="39130726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56717"/>
            <a:ext cx="7239000" cy="1127166"/>
          </a:xfrm>
        </p:spPr>
        <p:txBody>
          <a:bodyPr/>
          <a:lstStyle/>
          <a:p>
            <a:pPr lvl="0"/>
            <a:r>
              <a:rPr lang="en-US" dirty="0" smtClean="0"/>
              <a:t>Conventional versus One-way Arbitrage</a:t>
            </a:r>
          </a:p>
        </p:txBody>
      </p:sp>
      <p:sp>
        <p:nvSpPr>
          <p:cNvPr id="4" name="Slide Number Placeholder 3"/>
          <p:cNvSpPr>
            <a:spLocks noGrp="1"/>
          </p:cNvSpPr>
          <p:nvPr>
            <p:ph type="sldNum" sz="quarter" idx="4"/>
          </p:nvPr>
        </p:nvSpPr>
        <p:spPr/>
        <p:txBody>
          <a:bodyPr/>
          <a:lstStyle/>
          <a:p>
            <a:fld id="{AAE7051F-6F99-364B-BFB3-32AB1DA31AE5}" type="slidenum">
              <a:rPr lang="en-US" smtClean="0"/>
              <a:pPr/>
              <a:t>7</a:t>
            </a:fld>
            <a:endParaRPr lang="en-US" dirty="0"/>
          </a:p>
        </p:txBody>
      </p:sp>
      <p:sp>
        <p:nvSpPr>
          <p:cNvPr id="5" name="Content Placeholder 4"/>
          <p:cNvSpPr>
            <a:spLocks noGrp="1"/>
          </p:cNvSpPr>
          <p:nvPr>
            <p:ph idx="1"/>
          </p:nvPr>
        </p:nvSpPr>
        <p:spPr>
          <a:xfrm>
            <a:off x="1447800" y="2057400"/>
            <a:ext cx="7239000" cy="4228850"/>
          </a:xfrm>
        </p:spPr>
        <p:txBody>
          <a:bodyPr/>
          <a:lstStyle/>
          <a:p>
            <a:r>
              <a:rPr lang="en-US" sz="2400" dirty="0" smtClean="0"/>
              <a:t>My story is just this one, but told in the more complex world of four markets:</a:t>
            </a:r>
          </a:p>
          <a:p>
            <a:pPr lvl="1"/>
            <a:r>
              <a:rPr lang="en-US" sz="2000" dirty="0" smtClean="0"/>
              <a:t>Spot market</a:t>
            </a:r>
          </a:p>
          <a:p>
            <a:pPr lvl="1"/>
            <a:r>
              <a:rPr lang="en-US" sz="2000" dirty="0" smtClean="0"/>
              <a:t>Forward market</a:t>
            </a:r>
          </a:p>
          <a:p>
            <a:pPr lvl="1"/>
            <a:r>
              <a:rPr lang="en-US" sz="2000" dirty="0" smtClean="0"/>
              <a:t>Domestic securities market</a:t>
            </a:r>
          </a:p>
          <a:p>
            <a:pPr lvl="1"/>
            <a:r>
              <a:rPr lang="en-US" sz="2000" dirty="0" smtClean="0"/>
              <a:t>Foreign securities market</a:t>
            </a:r>
          </a:p>
          <a:p>
            <a:r>
              <a:rPr lang="en-US" sz="2400" dirty="0" smtClean="0"/>
              <a:t>What these markets trade are really four goods:</a:t>
            </a:r>
          </a:p>
          <a:p>
            <a:pPr lvl="1"/>
            <a:r>
              <a:rPr lang="en-US" sz="2000" dirty="0" smtClean="0"/>
              <a:t>Domestic money now</a:t>
            </a:r>
          </a:p>
          <a:p>
            <a:pPr lvl="1"/>
            <a:r>
              <a:rPr lang="en-US" sz="2000" dirty="0" smtClean="0"/>
              <a:t>Foreign money now</a:t>
            </a:r>
          </a:p>
          <a:p>
            <a:pPr lvl="1"/>
            <a:r>
              <a:rPr lang="en-US" sz="2000" dirty="0" smtClean="0"/>
              <a:t>Domestic money in the future</a:t>
            </a:r>
          </a:p>
          <a:p>
            <a:pPr lvl="1"/>
            <a:r>
              <a:rPr lang="en-US" sz="2000" dirty="0" smtClean="0"/>
              <a:t>Foreign money in the future</a:t>
            </a:r>
            <a:endParaRPr lang="en-US" sz="2000" dirty="0"/>
          </a:p>
        </p:txBody>
      </p:sp>
      <p:sp>
        <p:nvSpPr>
          <p:cNvPr id="3" name="TextBox 2"/>
          <p:cNvSpPr txBox="1"/>
          <p:nvPr/>
        </p:nvSpPr>
        <p:spPr>
          <a:xfrm>
            <a:off x="5638800" y="2971800"/>
            <a:ext cx="2743200" cy="646331"/>
          </a:xfrm>
          <a:prstGeom prst="rect">
            <a:avLst/>
          </a:prstGeom>
          <a:noFill/>
        </p:spPr>
        <p:txBody>
          <a:bodyPr wrap="square" rtlCol="0">
            <a:spAutoFit/>
          </a:bodyPr>
          <a:lstStyle/>
          <a:p>
            <a:r>
              <a:rPr lang="en-US" dirty="0" smtClean="0"/>
              <a:t>For exchanging domestic and foreign currencies</a:t>
            </a:r>
            <a:endParaRPr lang="en-US" dirty="0"/>
          </a:p>
        </p:txBody>
      </p:sp>
      <p:sp>
        <p:nvSpPr>
          <p:cNvPr id="6" name="TextBox 5"/>
          <p:cNvSpPr txBox="1"/>
          <p:nvPr/>
        </p:nvSpPr>
        <p:spPr>
          <a:xfrm>
            <a:off x="5669844" y="3770531"/>
            <a:ext cx="1752600" cy="646331"/>
          </a:xfrm>
          <a:prstGeom prst="rect">
            <a:avLst/>
          </a:prstGeom>
          <a:noFill/>
        </p:spPr>
        <p:txBody>
          <a:bodyPr wrap="square" rtlCol="0">
            <a:spAutoFit/>
          </a:bodyPr>
          <a:lstStyle/>
          <a:p>
            <a:r>
              <a:rPr lang="en-US" dirty="0" smtClean="0"/>
              <a:t>For borrowing and lending</a:t>
            </a:r>
            <a:endParaRPr lang="en-US" dirty="0"/>
          </a:p>
        </p:txBody>
      </p:sp>
      <p:sp>
        <p:nvSpPr>
          <p:cNvPr id="7" name="Right Brace 6"/>
          <p:cNvSpPr/>
          <p:nvPr/>
        </p:nvSpPr>
        <p:spPr>
          <a:xfrm>
            <a:off x="5486400" y="2937933"/>
            <a:ext cx="228600" cy="533400"/>
          </a:xfrm>
          <a:prstGeom prst="rightBrace">
            <a:avLst>
              <a:gd name="adj1" fmla="val 32407"/>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ight Brace 7"/>
          <p:cNvSpPr/>
          <p:nvPr/>
        </p:nvSpPr>
        <p:spPr>
          <a:xfrm>
            <a:off x="5486400" y="3733800"/>
            <a:ext cx="228600" cy="533400"/>
          </a:xfrm>
          <a:prstGeom prst="rightBrace">
            <a:avLst>
              <a:gd name="adj1" fmla="val 32407"/>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26596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56717"/>
            <a:ext cx="7239000" cy="1127166"/>
          </a:xfrm>
        </p:spPr>
        <p:txBody>
          <a:bodyPr/>
          <a:lstStyle/>
          <a:p>
            <a:pPr lvl="0"/>
            <a:r>
              <a:rPr lang="en-US" dirty="0" smtClean="0"/>
              <a:t>The “Goods”</a:t>
            </a:r>
          </a:p>
        </p:txBody>
      </p:sp>
      <p:sp>
        <p:nvSpPr>
          <p:cNvPr id="4" name="Slide Number Placeholder 3"/>
          <p:cNvSpPr>
            <a:spLocks noGrp="1"/>
          </p:cNvSpPr>
          <p:nvPr>
            <p:ph type="sldNum" sz="quarter" idx="4"/>
          </p:nvPr>
        </p:nvSpPr>
        <p:spPr/>
        <p:txBody>
          <a:bodyPr/>
          <a:lstStyle/>
          <a:p>
            <a:fld id="{AAE7051F-6F99-364B-BFB3-32AB1DA31AE5}" type="slidenum">
              <a:rPr lang="en-US" smtClean="0"/>
              <a:pPr/>
              <a:t>8</a:t>
            </a:fld>
            <a:endParaRPr lang="en-US" dirty="0"/>
          </a:p>
        </p:txBody>
      </p:sp>
      <p:sp>
        <p:nvSpPr>
          <p:cNvPr id="7" name="TextBox 6"/>
          <p:cNvSpPr txBox="1"/>
          <p:nvPr/>
        </p:nvSpPr>
        <p:spPr>
          <a:xfrm>
            <a:off x="2286000" y="2543032"/>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0</a:t>
            </a:r>
            <a:endParaRPr lang="en-US" sz="2400" baseline="-25000" dirty="0"/>
          </a:p>
        </p:txBody>
      </p:sp>
      <p:sp>
        <p:nvSpPr>
          <p:cNvPr id="9" name="TextBox 8"/>
          <p:cNvSpPr txBox="1"/>
          <p:nvPr/>
        </p:nvSpPr>
        <p:spPr>
          <a:xfrm>
            <a:off x="6096000" y="2543032"/>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1</a:t>
            </a:r>
            <a:endParaRPr lang="en-US" sz="2400" baseline="-25000" dirty="0"/>
          </a:p>
        </p:txBody>
      </p:sp>
      <p:sp>
        <p:nvSpPr>
          <p:cNvPr id="10" name="TextBox 9"/>
          <p:cNvSpPr txBox="1"/>
          <p:nvPr/>
        </p:nvSpPr>
        <p:spPr>
          <a:xfrm>
            <a:off x="2286000" y="4648200"/>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0</a:t>
            </a:r>
            <a:endParaRPr lang="en-US" sz="2400" baseline="-25000" dirty="0"/>
          </a:p>
        </p:txBody>
      </p:sp>
      <p:sp>
        <p:nvSpPr>
          <p:cNvPr id="11" name="TextBox 10"/>
          <p:cNvSpPr txBox="1"/>
          <p:nvPr/>
        </p:nvSpPr>
        <p:spPr>
          <a:xfrm>
            <a:off x="6096000" y="4648200"/>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1</a:t>
            </a:r>
            <a:endParaRPr lang="en-US" sz="2400" baseline="-25000" dirty="0"/>
          </a:p>
        </p:txBody>
      </p:sp>
      <p:cxnSp>
        <p:nvCxnSpPr>
          <p:cNvPr id="13" name="Straight Connector 12"/>
          <p:cNvCxnSpPr/>
          <p:nvPr/>
        </p:nvCxnSpPr>
        <p:spPr>
          <a:xfrm flipV="1">
            <a:off x="4419600" y="1524000"/>
            <a:ext cx="0" cy="44196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1524000" y="3886200"/>
            <a:ext cx="5943600" cy="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676400" y="1562150"/>
            <a:ext cx="1600200" cy="369332"/>
          </a:xfrm>
          <a:prstGeom prst="rect">
            <a:avLst/>
          </a:prstGeom>
          <a:noFill/>
        </p:spPr>
        <p:txBody>
          <a:bodyPr wrap="square" rtlCol="0">
            <a:spAutoFit/>
          </a:bodyPr>
          <a:lstStyle/>
          <a:p>
            <a:pPr algn="ctr"/>
            <a:r>
              <a:rPr lang="en-US" dirty="0" smtClean="0"/>
              <a:t>PRESENT</a:t>
            </a:r>
            <a:endParaRPr lang="en-US" dirty="0"/>
          </a:p>
        </p:txBody>
      </p:sp>
      <p:sp>
        <p:nvSpPr>
          <p:cNvPr id="18" name="TextBox 17"/>
          <p:cNvSpPr txBox="1"/>
          <p:nvPr/>
        </p:nvSpPr>
        <p:spPr>
          <a:xfrm>
            <a:off x="5486400" y="1565917"/>
            <a:ext cx="1600200" cy="369332"/>
          </a:xfrm>
          <a:prstGeom prst="rect">
            <a:avLst/>
          </a:prstGeom>
          <a:noFill/>
        </p:spPr>
        <p:txBody>
          <a:bodyPr wrap="square" rtlCol="0">
            <a:spAutoFit/>
          </a:bodyPr>
          <a:lstStyle/>
          <a:p>
            <a:pPr algn="ctr"/>
            <a:r>
              <a:rPr lang="en-US" dirty="0" smtClean="0"/>
              <a:t>FUTURE</a:t>
            </a:r>
            <a:endParaRPr lang="en-US" dirty="0"/>
          </a:p>
        </p:txBody>
      </p:sp>
      <p:sp>
        <p:nvSpPr>
          <p:cNvPr id="22" name="TextBox 21"/>
          <p:cNvSpPr txBox="1"/>
          <p:nvPr/>
        </p:nvSpPr>
        <p:spPr>
          <a:xfrm rot="5400000">
            <a:off x="6629400" y="2551082"/>
            <a:ext cx="1600200" cy="369332"/>
          </a:xfrm>
          <a:prstGeom prst="rect">
            <a:avLst/>
          </a:prstGeom>
          <a:noFill/>
        </p:spPr>
        <p:txBody>
          <a:bodyPr wrap="square" rtlCol="0">
            <a:spAutoFit/>
          </a:bodyPr>
          <a:lstStyle/>
          <a:p>
            <a:pPr algn="ctr"/>
            <a:r>
              <a:rPr lang="en-US" dirty="0" smtClean="0"/>
              <a:t>DOMESTIC</a:t>
            </a:r>
            <a:endParaRPr lang="en-US" dirty="0"/>
          </a:p>
        </p:txBody>
      </p:sp>
      <p:sp>
        <p:nvSpPr>
          <p:cNvPr id="23" name="TextBox 22"/>
          <p:cNvSpPr txBox="1"/>
          <p:nvPr/>
        </p:nvSpPr>
        <p:spPr>
          <a:xfrm rot="5400000">
            <a:off x="6629400" y="4730234"/>
            <a:ext cx="1600200" cy="369332"/>
          </a:xfrm>
          <a:prstGeom prst="rect">
            <a:avLst/>
          </a:prstGeom>
          <a:noFill/>
        </p:spPr>
        <p:txBody>
          <a:bodyPr wrap="square" rtlCol="0">
            <a:spAutoFit/>
          </a:bodyPr>
          <a:lstStyle/>
          <a:p>
            <a:pPr algn="ctr"/>
            <a:r>
              <a:rPr lang="en-US" dirty="0" smtClean="0"/>
              <a:t>FOREIGN</a:t>
            </a:r>
            <a:endParaRPr lang="en-US" dirty="0"/>
          </a:p>
        </p:txBody>
      </p:sp>
    </p:spTree>
    <p:extLst>
      <p:ext uri="{BB962C8B-B14F-4D97-AF65-F5344CB8AC3E}">
        <p14:creationId xmlns:p14="http://schemas.microsoft.com/office/powerpoint/2010/main" val="29045999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56717"/>
            <a:ext cx="7239000" cy="1127166"/>
          </a:xfrm>
        </p:spPr>
        <p:txBody>
          <a:bodyPr/>
          <a:lstStyle/>
          <a:p>
            <a:pPr lvl="0"/>
            <a:r>
              <a:rPr lang="en-US" dirty="0" smtClean="0"/>
              <a:t>The Markets</a:t>
            </a:r>
          </a:p>
        </p:txBody>
      </p:sp>
      <p:sp>
        <p:nvSpPr>
          <p:cNvPr id="4" name="Slide Number Placeholder 3"/>
          <p:cNvSpPr>
            <a:spLocks noGrp="1"/>
          </p:cNvSpPr>
          <p:nvPr>
            <p:ph type="sldNum" sz="quarter" idx="4"/>
          </p:nvPr>
        </p:nvSpPr>
        <p:spPr/>
        <p:txBody>
          <a:bodyPr/>
          <a:lstStyle/>
          <a:p>
            <a:fld id="{AAE7051F-6F99-364B-BFB3-32AB1DA31AE5}" type="slidenum">
              <a:rPr lang="en-US" smtClean="0"/>
              <a:pPr/>
              <a:t>9</a:t>
            </a:fld>
            <a:endParaRPr lang="en-US" dirty="0"/>
          </a:p>
        </p:txBody>
      </p:sp>
      <p:sp>
        <p:nvSpPr>
          <p:cNvPr id="7" name="TextBox 6"/>
          <p:cNvSpPr txBox="1"/>
          <p:nvPr/>
        </p:nvSpPr>
        <p:spPr>
          <a:xfrm>
            <a:off x="2286000" y="2543032"/>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0</a:t>
            </a:r>
            <a:endParaRPr lang="en-US" sz="2400" baseline="-25000" dirty="0"/>
          </a:p>
        </p:txBody>
      </p:sp>
      <p:sp>
        <p:nvSpPr>
          <p:cNvPr id="9" name="TextBox 8"/>
          <p:cNvSpPr txBox="1"/>
          <p:nvPr/>
        </p:nvSpPr>
        <p:spPr>
          <a:xfrm>
            <a:off x="6096000" y="2543032"/>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1</a:t>
            </a:r>
            <a:endParaRPr lang="en-US" sz="2400" baseline="-25000" dirty="0"/>
          </a:p>
        </p:txBody>
      </p:sp>
      <p:sp>
        <p:nvSpPr>
          <p:cNvPr id="10" name="TextBox 9"/>
          <p:cNvSpPr txBox="1"/>
          <p:nvPr/>
        </p:nvSpPr>
        <p:spPr>
          <a:xfrm>
            <a:off x="2286000" y="4648200"/>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0</a:t>
            </a:r>
            <a:endParaRPr lang="en-US" sz="2400" baseline="-25000" dirty="0"/>
          </a:p>
        </p:txBody>
      </p:sp>
      <p:sp>
        <p:nvSpPr>
          <p:cNvPr id="11" name="TextBox 10"/>
          <p:cNvSpPr txBox="1"/>
          <p:nvPr/>
        </p:nvSpPr>
        <p:spPr>
          <a:xfrm>
            <a:off x="6096000" y="4648200"/>
            <a:ext cx="457200" cy="461665"/>
          </a:xfrm>
          <a:prstGeom prst="rect">
            <a:avLst/>
          </a:prstGeom>
          <a:noFill/>
          <a:ln w="38100" cmpd="sng">
            <a:solidFill>
              <a:schemeClr val="tx1"/>
            </a:solidFill>
          </a:ln>
        </p:spPr>
        <p:txBody>
          <a:bodyPr wrap="square" rtlCol="0">
            <a:spAutoFit/>
          </a:bodyPr>
          <a:lstStyle/>
          <a:p>
            <a:pPr algn="ctr"/>
            <a:r>
              <a:rPr lang="en-US" sz="2400" dirty="0" smtClean="0"/>
              <a:t>£</a:t>
            </a:r>
            <a:r>
              <a:rPr lang="en-US" sz="2400" baseline="-25000" dirty="0" smtClean="0"/>
              <a:t>1</a:t>
            </a:r>
            <a:endParaRPr lang="en-US" sz="2400" baseline="-25000" dirty="0"/>
          </a:p>
        </p:txBody>
      </p:sp>
      <p:cxnSp>
        <p:nvCxnSpPr>
          <p:cNvPr id="15" name="Straight Connector 14"/>
          <p:cNvCxnSpPr>
            <a:stCxn id="10" idx="0"/>
          </p:cNvCxnSpPr>
          <p:nvPr/>
        </p:nvCxnSpPr>
        <p:spPr>
          <a:xfrm flipV="1">
            <a:off x="2514600" y="3004698"/>
            <a:ext cx="0" cy="1643502"/>
          </a:xfrm>
          <a:prstGeom prst="line">
            <a:avLst/>
          </a:prstGeom>
          <a:ln>
            <a:solidFill>
              <a:schemeClr val="tx1"/>
            </a:solidFill>
            <a:prstDash val="solid"/>
            <a:headEnd type="arrow"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6324600" y="3004698"/>
            <a:ext cx="0" cy="1643502"/>
          </a:xfrm>
          <a:prstGeom prst="line">
            <a:avLst/>
          </a:prstGeom>
          <a:ln>
            <a:solidFill>
              <a:schemeClr val="tx1"/>
            </a:solidFill>
            <a:prstDash val="solid"/>
            <a:headEnd type="arrow"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768600" y="2743200"/>
            <a:ext cx="3327400" cy="0"/>
          </a:xfrm>
          <a:prstGeom prst="line">
            <a:avLst/>
          </a:prstGeom>
          <a:ln>
            <a:solidFill>
              <a:schemeClr val="tx1"/>
            </a:solidFill>
            <a:prstDash val="solid"/>
            <a:headEnd type="arrow"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2768600" y="4876800"/>
            <a:ext cx="3327400" cy="0"/>
          </a:xfrm>
          <a:prstGeom prst="line">
            <a:avLst/>
          </a:prstGeom>
          <a:ln>
            <a:solidFill>
              <a:schemeClr val="tx1"/>
            </a:solidFill>
            <a:prstDash val="solid"/>
            <a:headEnd type="arrow" w="lg" len="lg"/>
            <a:tailEnd type="arrow" w="lg" len="lg"/>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168400" y="3657600"/>
            <a:ext cx="1600200" cy="369332"/>
          </a:xfrm>
          <a:prstGeom prst="rect">
            <a:avLst/>
          </a:prstGeom>
          <a:noFill/>
        </p:spPr>
        <p:txBody>
          <a:bodyPr wrap="square" rtlCol="0">
            <a:spAutoFit/>
          </a:bodyPr>
          <a:lstStyle/>
          <a:p>
            <a:pPr algn="ctr"/>
            <a:r>
              <a:rPr lang="en-US" dirty="0" smtClean="0"/>
              <a:t>SPOT</a:t>
            </a:r>
            <a:endParaRPr lang="en-US" dirty="0"/>
          </a:p>
        </p:txBody>
      </p:sp>
      <p:sp>
        <p:nvSpPr>
          <p:cNvPr id="25" name="TextBox 24"/>
          <p:cNvSpPr txBox="1"/>
          <p:nvPr/>
        </p:nvSpPr>
        <p:spPr>
          <a:xfrm>
            <a:off x="6214533" y="3625334"/>
            <a:ext cx="1600200" cy="369332"/>
          </a:xfrm>
          <a:prstGeom prst="rect">
            <a:avLst/>
          </a:prstGeom>
          <a:noFill/>
        </p:spPr>
        <p:txBody>
          <a:bodyPr wrap="square" rtlCol="0">
            <a:spAutoFit/>
          </a:bodyPr>
          <a:lstStyle/>
          <a:p>
            <a:pPr algn="ctr"/>
            <a:r>
              <a:rPr lang="en-US" dirty="0" smtClean="0"/>
              <a:t>FORWARD</a:t>
            </a:r>
            <a:endParaRPr lang="en-US" dirty="0"/>
          </a:p>
        </p:txBody>
      </p:sp>
      <p:sp>
        <p:nvSpPr>
          <p:cNvPr id="26" name="TextBox 25"/>
          <p:cNvSpPr txBox="1"/>
          <p:nvPr/>
        </p:nvSpPr>
        <p:spPr>
          <a:xfrm>
            <a:off x="3657600" y="2096869"/>
            <a:ext cx="1600200" cy="646331"/>
          </a:xfrm>
          <a:prstGeom prst="rect">
            <a:avLst/>
          </a:prstGeom>
          <a:noFill/>
        </p:spPr>
        <p:txBody>
          <a:bodyPr wrap="square" rtlCol="0">
            <a:spAutoFit/>
          </a:bodyPr>
          <a:lstStyle/>
          <a:p>
            <a:pPr algn="ctr"/>
            <a:r>
              <a:rPr lang="en-US" dirty="0" smtClean="0"/>
              <a:t>DOMESTIC SECURITIES</a:t>
            </a:r>
            <a:endParaRPr lang="en-US" dirty="0"/>
          </a:p>
        </p:txBody>
      </p:sp>
      <p:sp>
        <p:nvSpPr>
          <p:cNvPr id="27" name="TextBox 26"/>
          <p:cNvSpPr txBox="1"/>
          <p:nvPr/>
        </p:nvSpPr>
        <p:spPr>
          <a:xfrm>
            <a:off x="3657600" y="4876800"/>
            <a:ext cx="1600200" cy="646331"/>
          </a:xfrm>
          <a:prstGeom prst="rect">
            <a:avLst/>
          </a:prstGeom>
          <a:noFill/>
        </p:spPr>
        <p:txBody>
          <a:bodyPr wrap="square" rtlCol="0">
            <a:spAutoFit/>
          </a:bodyPr>
          <a:lstStyle/>
          <a:p>
            <a:pPr algn="ctr"/>
            <a:r>
              <a:rPr lang="en-US" dirty="0" smtClean="0"/>
              <a:t>FOREIGN SECURITIES</a:t>
            </a:r>
            <a:endParaRPr lang="en-US" dirty="0"/>
          </a:p>
        </p:txBody>
      </p:sp>
    </p:spTree>
    <p:extLst>
      <p:ext uri="{BB962C8B-B14F-4D97-AF65-F5344CB8AC3E}">
        <p14:creationId xmlns:p14="http://schemas.microsoft.com/office/powerpoint/2010/main" val="780469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ord-school-ppt-template_11-12_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ford-school-ppt-template_11-12_light.potx</Template>
  <TotalTime>22248</TotalTime>
  <Words>2353</Words>
  <Application>Microsoft Macintosh PowerPoint</Application>
  <PresentationFormat>On-screen Show (4:3)</PresentationFormat>
  <Paragraphs>460</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ford-school-ppt-template_11-12_light</vt:lpstr>
      <vt:lpstr>Equation</vt:lpstr>
      <vt:lpstr>One-Way Arbitrage and Its Implications for the Foreign Exchange Markets</vt:lpstr>
      <vt:lpstr>The Issue</vt:lpstr>
      <vt:lpstr>The Source</vt:lpstr>
      <vt:lpstr>Conventional versus One-way Arbitrage</vt:lpstr>
      <vt:lpstr>Conventional versus One-way Arbitrage</vt:lpstr>
      <vt:lpstr>Conventional versus One-way Arbitrage</vt:lpstr>
      <vt:lpstr>Conventional versus One-way Arbitrage</vt:lpstr>
      <vt:lpstr>The “Goods”</vt:lpstr>
      <vt:lpstr>The Markets</vt:lpstr>
      <vt:lpstr>The Rates (without t-costs)</vt:lpstr>
      <vt:lpstr>Covered Interest Arbitrage (without t-costs)</vt:lpstr>
      <vt:lpstr>The Forward Premium (without t-costs)</vt:lpstr>
      <vt:lpstr>The Rates (with t-costs)</vt:lpstr>
      <vt:lpstr>Covered Interest Arbitrage (with t-costs)</vt:lpstr>
      <vt:lpstr>Similarly</vt:lpstr>
      <vt:lpstr>PowerPoint Presentation</vt:lpstr>
      <vt:lpstr>One-Way Arbitrage</vt:lpstr>
      <vt:lpstr>Implication of OWA</vt:lpstr>
      <vt:lpstr>Implications of OWA</vt:lpstr>
      <vt:lpstr>Implications of OWA</vt:lpstr>
      <vt:lpstr>These constrain where demands and supplies are positive, and thus where equilibrium is possible.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Constraints Imposed by OWA</vt:lpstr>
      <vt:lpstr>PowerPoint Presentation</vt:lpstr>
      <vt:lpstr>Compare Constraints Imposed by OWA and CIA</vt:lpstr>
      <vt:lpstr>Stronger Constraint if Trade in Both Markets</vt:lpstr>
      <vt:lpstr>Implications of the Results</vt:lpstr>
      <vt:lpstr>Implications of the Results</vt:lpstr>
      <vt:lpstr>Implications of the Results</vt:lpstr>
      <vt:lpstr>Caveats</vt:lpstr>
      <vt:lpstr>Caveats</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Ways Forward with Trade Barriers</dc:title>
  <dc:creator>Alan Deardorff</dc:creator>
  <cp:lastModifiedBy>Alan Deardorff</cp:lastModifiedBy>
  <cp:revision>71</cp:revision>
  <cp:lastPrinted>2012-02-01T01:41:24Z</cp:lastPrinted>
  <dcterms:created xsi:type="dcterms:W3CDTF">2011-09-11T17:38:22Z</dcterms:created>
  <dcterms:modified xsi:type="dcterms:W3CDTF">2012-06-08T03:29:28Z</dcterms:modified>
</cp:coreProperties>
</file>